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0" r:id="rId1"/>
  </p:sldMasterIdLst>
  <p:sldIdLst>
    <p:sldId id="256" r:id="rId2"/>
    <p:sldId id="274" r:id="rId3"/>
    <p:sldId id="275" r:id="rId4"/>
    <p:sldId id="276" r:id="rId5"/>
    <p:sldId id="277" r:id="rId6"/>
    <p:sldId id="278" r:id="rId7"/>
    <p:sldId id="279" r:id="rId8"/>
    <p:sldId id="280" r:id="rId9"/>
    <p:sldId id="281" r:id="rId10"/>
    <p:sldId id="282" r:id="rId11"/>
    <p:sldId id="283" r:id="rId12"/>
    <p:sldId id="284" r:id="rId13"/>
    <p:sldId id="285" r:id="rId14"/>
    <p:sldId id="286" r:id="rId15"/>
    <p:sldId id="287" r:id="rId16"/>
    <p:sldId id="288" r:id="rId17"/>
    <p:sldId id="290" r:id="rId18"/>
    <p:sldId id="291" r:id="rId19"/>
    <p:sldId id="289" r:id="rId20"/>
    <p:sldId id="260" r:id="rId21"/>
    <p:sldId id="292" r:id="rId22"/>
    <p:sldId id="293" r:id="rId23"/>
    <p:sldId id="294" r:id="rId24"/>
    <p:sldId id="295" r:id="rId25"/>
    <p:sldId id="296" r:id="rId26"/>
    <p:sldId id="297" r:id="rId27"/>
    <p:sldId id="298" r:id="rId28"/>
    <p:sldId id="299" r:id="rId29"/>
    <p:sldId id="300" r:id="rId30"/>
    <p:sldId id="301" r:id="rId31"/>
    <p:sldId id="303" r:id="rId32"/>
    <p:sldId id="302" r:id="rId33"/>
    <p:sldId id="304" r:id="rId34"/>
    <p:sldId id="305" r:id="rId35"/>
    <p:sldId id="306" r:id="rId36"/>
    <p:sldId id="316" r:id="rId37"/>
    <p:sldId id="307" r:id="rId38"/>
    <p:sldId id="308" r:id="rId39"/>
    <p:sldId id="309" r:id="rId40"/>
    <p:sldId id="310" r:id="rId41"/>
    <p:sldId id="311" r:id="rId42"/>
    <p:sldId id="312" r:id="rId43"/>
    <p:sldId id="313" r:id="rId44"/>
    <p:sldId id="314" r:id="rId45"/>
    <p:sldId id="315" r:id="rId46"/>
    <p:sldId id="317" r:id="rId47"/>
    <p:sldId id="318" r:id="rId48"/>
    <p:sldId id="319" r:id="rId49"/>
    <p:sldId id="320" r:id="rId50"/>
    <p:sldId id="322" r:id="rId51"/>
    <p:sldId id="323" r:id="rId52"/>
    <p:sldId id="324" r:id="rId53"/>
    <p:sldId id="325" r:id="rId54"/>
    <p:sldId id="329" r:id="rId55"/>
    <p:sldId id="326" r:id="rId56"/>
    <p:sldId id="327" r:id="rId57"/>
    <p:sldId id="328" r:id="rId58"/>
    <p:sldId id="338" r:id="rId59"/>
    <p:sldId id="339" r:id="rId60"/>
    <p:sldId id="340" r:id="rId61"/>
    <p:sldId id="341" r:id="rId62"/>
    <p:sldId id="330" r:id="rId63"/>
    <p:sldId id="331" r:id="rId64"/>
    <p:sldId id="332" r:id="rId65"/>
    <p:sldId id="333" r:id="rId66"/>
    <p:sldId id="334" r:id="rId67"/>
    <p:sldId id="335" r:id="rId68"/>
    <p:sldId id="336" r:id="rId69"/>
    <p:sldId id="337" r:id="rId70"/>
    <p:sldId id="342" r:id="rId71"/>
    <p:sldId id="343" r:id="rId72"/>
    <p:sldId id="344" r:id="rId73"/>
    <p:sldId id="345" r:id="rId74"/>
    <p:sldId id="346" r:id="rId75"/>
    <p:sldId id="347" r:id="rId76"/>
    <p:sldId id="351" r:id="rId77"/>
    <p:sldId id="348" r:id="rId7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8" d="100"/>
          <a:sy n="68" d="100"/>
        </p:scale>
        <p:origin x="1446" y="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6193519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512946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6388140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33658798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508515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BCAD085-E8A6-8845-BD4E-CB4CCA059FC4}" type="datetimeFigureOut">
              <a:rPr lang="en-US" smtClean="0"/>
              <a:t>8/6/2026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4619013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BCAD085-E8A6-8845-BD4E-CB4CCA059FC4}" type="datetimeFigureOut">
              <a:rPr lang="en-US" smtClean="0"/>
              <a:t>8/6/2026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5826543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3245138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394483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5BCAD085-E8A6-8845-BD4E-CB4CCA059FC4}"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2966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081556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71754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8/6/2026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9775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5BCAD085-E8A6-8845-BD4E-CB4CCA059FC4}" type="datetimeFigureOut">
              <a:rPr lang="en-US" smtClean="0"/>
              <a:t>8/6/2026</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860654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5BCAD085-E8A6-8845-BD4E-CB4CCA059FC4}" type="datetimeFigureOut">
              <a:rPr lang="en-US" smtClean="0"/>
              <a:t>8/6/2026</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510267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5BCAD085-E8A6-8845-BD4E-CB4CCA059FC4}" type="datetimeFigureOut">
              <a:rPr lang="en-US" smtClean="0"/>
              <a:t>8/6/2026</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50668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118178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5BCAD085-E8A6-8845-BD4E-CB4CCA059FC4}" type="datetimeFigureOut">
              <a:rPr lang="en-US" smtClean="0"/>
              <a:t>8/6/2026</a:t>
            </a:fld>
            <a:endParaRPr lang="en-US"/>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754245089"/>
      </p:ext>
    </p:extLst>
  </p:cSld>
  <p:clrMap bg1="dk1" tx1="lt1" bg2="dk2" tx2="lt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 id="2147483745" r:id="rId15"/>
    <p:sldLayoutId id="2147483746" r:id="rId16"/>
    <p:sldLayoutId id="2147483747"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t>Fundamentals of Electrical Engineering</a:t>
            </a:r>
          </a:p>
        </p:txBody>
      </p:sp>
      <p:sp>
        <p:nvSpPr>
          <p:cNvPr id="3" name="Subtitle 2"/>
          <p:cNvSpPr>
            <a:spLocks noGrp="1"/>
          </p:cNvSpPr>
          <p:nvPr>
            <p:ph type="subTitle" idx="1"/>
          </p:nvPr>
        </p:nvSpPr>
        <p:spPr/>
        <p:txBody>
          <a:bodyPr/>
          <a:lstStyle/>
          <a:p>
            <a:r>
              <a:rPr lang="en-US" dirty="0"/>
              <a:t>By Anju</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6D15A-4E9C-436D-910F-4DAFC29336D8}"/>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Conductivity and Resistivity</a:t>
            </a:r>
          </a:p>
        </p:txBody>
      </p:sp>
      <p:pic>
        <p:nvPicPr>
          <p:cNvPr id="5" name="Content Placeholder 4">
            <a:extLst>
              <a:ext uri="{FF2B5EF4-FFF2-40B4-BE49-F238E27FC236}">
                <a16:creationId xmlns:a16="http://schemas.microsoft.com/office/drawing/2014/main" id="{15BE6504-8512-46C4-A7A7-5948C9D30027}"/>
              </a:ext>
            </a:extLst>
          </p:cNvPr>
          <p:cNvPicPr>
            <a:picLocks noGrp="1" noChangeAspect="1"/>
          </p:cNvPicPr>
          <p:nvPr>
            <p:ph idx="1"/>
          </p:nvPr>
        </p:nvPicPr>
        <p:blipFill>
          <a:blip r:embed="rId2"/>
          <a:stretch>
            <a:fillRect/>
          </a:stretch>
        </p:blipFill>
        <p:spPr>
          <a:xfrm>
            <a:off x="731520" y="1561514"/>
            <a:ext cx="7779434" cy="4178104"/>
          </a:xfrm>
        </p:spPr>
      </p:pic>
    </p:spTree>
    <p:extLst>
      <p:ext uri="{BB962C8B-B14F-4D97-AF65-F5344CB8AC3E}">
        <p14:creationId xmlns:p14="http://schemas.microsoft.com/office/powerpoint/2010/main" val="13271688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F8068-C8B7-4095-BC48-EE830C3CE710}"/>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Temperature Effects on Resistance</a:t>
            </a:r>
          </a:p>
        </p:txBody>
      </p:sp>
      <p:sp>
        <p:nvSpPr>
          <p:cNvPr id="3" name="Content Placeholder 2">
            <a:extLst>
              <a:ext uri="{FF2B5EF4-FFF2-40B4-BE49-F238E27FC236}">
                <a16:creationId xmlns:a16="http://schemas.microsoft.com/office/drawing/2014/main" id="{46CA23FA-62AE-403E-84BE-E5E752F5B35B}"/>
              </a:ext>
            </a:extLst>
          </p:cNvPr>
          <p:cNvSpPr>
            <a:spLocks noGrp="1"/>
          </p:cNvSpPr>
          <p:nvPr>
            <p:ph idx="1"/>
          </p:nvPr>
        </p:nvSpPr>
        <p:spPr/>
        <p:txBody>
          <a:bodyPr>
            <a:normAutofit/>
          </a:bodyPr>
          <a:lstStyle/>
          <a:p>
            <a:r>
              <a:rPr lang="en-US" b="1" dirty="0">
                <a:latin typeface="Times New Roman" panose="02020603050405020304" pitchFamily="18" charset="0"/>
                <a:cs typeface="Times New Roman" panose="02020603050405020304" pitchFamily="18" charset="0"/>
              </a:rPr>
              <a:t>Effect of Temperature</a:t>
            </a:r>
          </a:p>
          <a:p>
            <a:r>
              <a:rPr lang="en-US" dirty="0">
                <a:latin typeface="Times New Roman" panose="02020603050405020304" pitchFamily="18" charset="0"/>
                <a:cs typeface="Times New Roman" panose="02020603050405020304" pitchFamily="18" charset="0"/>
              </a:rPr>
              <a:t>Materials behave differently when heated:</a:t>
            </a:r>
          </a:p>
          <a:p>
            <a:r>
              <a:rPr lang="en-US" b="1" dirty="0">
                <a:latin typeface="Times New Roman" panose="02020603050405020304" pitchFamily="18" charset="0"/>
                <a:cs typeface="Times New Roman" panose="02020603050405020304" pitchFamily="18" charset="0"/>
              </a:rPr>
              <a:t>Pure Metals (Conductors):</a:t>
            </a:r>
            <a:r>
              <a:rPr lang="en-US" dirty="0">
                <a:latin typeface="Times New Roman" panose="02020603050405020304" pitchFamily="18" charset="0"/>
                <a:cs typeface="Times New Roman" panose="02020603050405020304" pitchFamily="18" charset="0"/>
              </a:rPr>
              <a:t> Resistance </a:t>
            </a:r>
            <a:r>
              <a:rPr lang="en-US" b="1" dirty="0">
                <a:latin typeface="Times New Roman" panose="02020603050405020304" pitchFamily="18" charset="0"/>
                <a:cs typeface="Times New Roman" panose="02020603050405020304" pitchFamily="18" charset="0"/>
              </a:rPr>
              <a:t>increases</a:t>
            </a:r>
            <a:r>
              <a:rPr lang="en-US" dirty="0">
                <a:latin typeface="Times New Roman" panose="02020603050405020304" pitchFamily="18" charset="0"/>
                <a:cs typeface="Times New Roman" panose="02020603050405020304" pitchFamily="18" charset="0"/>
              </a:rPr>
              <a:t> as temperature rises. The thermal vibration of atoms increases, causing more frequent electron collisions.</a:t>
            </a:r>
          </a:p>
          <a:p>
            <a:r>
              <a:rPr lang="en-US" b="1" dirty="0">
                <a:latin typeface="Times New Roman" panose="02020603050405020304" pitchFamily="18" charset="0"/>
                <a:cs typeface="Times New Roman" panose="02020603050405020304" pitchFamily="18" charset="0"/>
              </a:rPr>
              <a:t>Semiconductors and Insulators:</a:t>
            </a:r>
            <a:r>
              <a:rPr lang="en-US" dirty="0">
                <a:latin typeface="Times New Roman" panose="02020603050405020304" pitchFamily="18" charset="0"/>
                <a:cs typeface="Times New Roman" panose="02020603050405020304" pitchFamily="18" charset="0"/>
              </a:rPr>
              <a:t> Resistance </a:t>
            </a:r>
            <a:r>
              <a:rPr lang="en-US" b="1" dirty="0">
                <a:latin typeface="Times New Roman" panose="02020603050405020304" pitchFamily="18" charset="0"/>
                <a:cs typeface="Times New Roman" panose="02020603050405020304" pitchFamily="18" charset="0"/>
              </a:rPr>
              <a:t>decreases</a:t>
            </a:r>
            <a:r>
              <a:rPr lang="en-US" dirty="0">
                <a:latin typeface="Times New Roman" panose="02020603050405020304" pitchFamily="18" charset="0"/>
                <a:cs typeface="Times New Roman" panose="02020603050405020304" pitchFamily="18" charset="0"/>
              </a:rPr>
              <a:t> as temperature rises. The thermal energy breaks covalent bonds, releasing more free charge carriers.</a:t>
            </a:r>
          </a:p>
          <a:p>
            <a:r>
              <a:rPr lang="en-US" b="1" dirty="0">
                <a:latin typeface="Times New Roman" panose="02020603050405020304" pitchFamily="18" charset="0"/>
                <a:cs typeface="Times New Roman" panose="02020603050405020304" pitchFamily="18" charset="0"/>
              </a:rPr>
              <a:t>Alloys (e.g., </a:t>
            </a:r>
            <a:r>
              <a:rPr lang="en-US" b="1" dirty="0" err="1">
                <a:latin typeface="Times New Roman" panose="02020603050405020304" pitchFamily="18" charset="0"/>
                <a:cs typeface="Times New Roman" panose="02020603050405020304" pitchFamily="18" charset="0"/>
              </a:rPr>
              <a:t>Manganin</a:t>
            </a:r>
            <a:r>
              <a:rPr lang="en-US" b="1" dirty="0">
                <a:latin typeface="Times New Roman" panose="02020603050405020304" pitchFamily="18" charset="0"/>
                <a:cs typeface="Times New Roman" panose="02020603050405020304" pitchFamily="18" charset="0"/>
              </a:rPr>
              <a:t>, Constantan):</a:t>
            </a:r>
            <a:r>
              <a:rPr lang="en-US" dirty="0">
                <a:latin typeface="Times New Roman" panose="02020603050405020304" pitchFamily="18" charset="0"/>
                <a:cs typeface="Times New Roman" panose="02020603050405020304" pitchFamily="18" charset="0"/>
              </a:rPr>
              <a:t> Resistance changes very negligibly with temperature, making them ideal for standard measuring instruments.</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780387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0482EF0E-86B4-450D-BB1A-3E5B2721BCB8}"/>
              </a:ext>
            </a:extLst>
          </p:cNvPr>
          <p:cNvSpPr>
            <a:spLocks noGrp="1" noChangeArrowheads="1"/>
          </p:cNvSpPr>
          <p:nvPr>
            <p:ph type="title"/>
          </p:nvPr>
        </p:nvSpPr>
        <p:spPr bwMode="auto">
          <a:xfrm>
            <a:off x="457200" y="553752"/>
            <a:ext cx="708957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Temperature Coefficient of Resistance (</a:t>
            </a:r>
            <a:r>
              <a:rPr lang="en-US" altLang="en-US" sz="3200" dirty="0">
                <a:latin typeface="Times New Roman" panose="02020603050405020304" pitchFamily="18" charset="0"/>
                <a:cs typeface="Times New Roman" panose="02020603050405020304" pitchFamily="18" charset="0"/>
              </a:rPr>
              <a:t>α</a:t>
            </a:r>
            <a:r>
              <a:rPr kumimoji="0" lang="en-US" altLang="en-US" sz="3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t>
            </a:r>
          </a:p>
        </p:txBody>
      </p:sp>
      <p:pic>
        <p:nvPicPr>
          <p:cNvPr id="6" name="Content Placeholder 5">
            <a:extLst>
              <a:ext uri="{FF2B5EF4-FFF2-40B4-BE49-F238E27FC236}">
                <a16:creationId xmlns:a16="http://schemas.microsoft.com/office/drawing/2014/main" id="{9D34BB1E-ADEA-4F13-8158-4C6843A63435}"/>
              </a:ext>
            </a:extLst>
          </p:cNvPr>
          <p:cNvPicPr>
            <a:picLocks noGrp="1" noChangeAspect="1"/>
          </p:cNvPicPr>
          <p:nvPr>
            <p:ph idx="1"/>
          </p:nvPr>
        </p:nvPicPr>
        <p:blipFill>
          <a:blip r:embed="rId2"/>
          <a:stretch>
            <a:fillRect/>
          </a:stretch>
        </p:blipFill>
        <p:spPr>
          <a:xfrm>
            <a:off x="914400" y="1505243"/>
            <a:ext cx="6738937" cy="4403188"/>
          </a:xfrm>
        </p:spPr>
      </p:pic>
    </p:spTree>
    <p:extLst>
      <p:ext uri="{BB962C8B-B14F-4D97-AF65-F5344CB8AC3E}">
        <p14:creationId xmlns:p14="http://schemas.microsoft.com/office/powerpoint/2010/main" val="649112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5FF01B-F2CA-4291-A3C8-F614C4C72F7D}"/>
              </a:ext>
            </a:extLst>
          </p:cNvPr>
          <p:cNvSpPr>
            <a:spLocks noGrp="1"/>
          </p:cNvSpPr>
          <p:nvPr>
            <p:ph type="title"/>
          </p:nvPr>
        </p:nvSpPr>
        <p:spPr/>
        <p:txBody>
          <a:bodyPr>
            <a:normAutofit/>
          </a:bodyPr>
          <a:lstStyle/>
          <a:p>
            <a:r>
              <a:rPr lang="en-US" dirty="0">
                <a:latin typeface="Times New Roman" panose="02020603050405020304" pitchFamily="18" charset="0"/>
                <a:cs typeface="Times New Roman" panose="02020603050405020304" pitchFamily="18" charset="0"/>
              </a:rPr>
              <a:t>Resistor and its Types</a:t>
            </a:r>
          </a:p>
        </p:txBody>
      </p:sp>
      <p:pic>
        <p:nvPicPr>
          <p:cNvPr id="5" name="Content Placeholder 4">
            <a:extLst>
              <a:ext uri="{FF2B5EF4-FFF2-40B4-BE49-F238E27FC236}">
                <a16:creationId xmlns:a16="http://schemas.microsoft.com/office/drawing/2014/main" id="{57593F40-A43F-4A4F-B295-72686EBC32BF}"/>
              </a:ext>
            </a:extLst>
          </p:cNvPr>
          <p:cNvPicPr>
            <a:picLocks noGrp="1" noChangeAspect="1"/>
          </p:cNvPicPr>
          <p:nvPr>
            <p:ph idx="1"/>
          </p:nvPr>
        </p:nvPicPr>
        <p:blipFill>
          <a:blip r:embed="rId2"/>
          <a:stretch>
            <a:fillRect/>
          </a:stretch>
        </p:blipFill>
        <p:spPr>
          <a:xfrm>
            <a:off x="1222580" y="2052638"/>
            <a:ext cx="5920965" cy="4195762"/>
          </a:xfrm>
        </p:spPr>
      </p:pic>
    </p:spTree>
    <p:extLst>
      <p:ext uri="{BB962C8B-B14F-4D97-AF65-F5344CB8AC3E}">
        <p14:creationId xmlns:p14="http://schemas.microsoft.com/office/powerpoint/2010/main" val="10913890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9EB04-494F-4062-8166-F191A6E86335}"/>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Color Coding of Resistors</a:t>
            </a:r>
          </a:p>
        </p:txBody>
      </p:sp>
      <p:pic>
        <p:nvPicPr>
          <p:cNvPr id="5" name="Content Placeholder 4">
            <a:extLst>
              <a:ext uri="{FF2B5EF4-FFF2-40B4-BE49-F238E27FC236}">
                <a16:creationId xmlns:a16="http://schemas.microsoft.com/office/drawing/2014/main" id="{79788BE0-3671-4E0F-86C7-9250D259A8AB}"/>
              </a:ext>
            </a:extLst>
          </p:cNvPr>
          <p:cNvPicPr>
            <a:picLocks noGrp="1" noChangeAspect="1"/>
          </p:cNvPicPr>
          <p:nvPr>
            <p:ph idx="1"/>
          </p:nvPr>
        </p:nvPicPr>
        <p:blipFill>
          <a:blip r:embed="rId2"/>
          <a:stretch>
            <a:fillRect/>
          </a:stretch>
        </p:blipFill>
        <p:spPr>
          <a:xfrm>
            <a:off x="1252024" y="1417638"/>
            <a:ext cx="6527409" cy="5165724"/>
          </a:xfrm>
        </p:spPr>
      </p:pic>
    </p:spTree>
    <p:extLst>
      <p:ext uri="{BB962C8B-B14F-4D97-AF65-F5344CB8AC3E}">
        <p14:creationId xmlns:p14="http://schemas.microsoft.com/office/powerpoint/2010/main" val="5566581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4A0A5-D9A6-471C-AB21-E8C05FFD8D9E}"/>
              </a:ext>
            </a:extLst>
          </p:cNvPr>
          <p:cNvSpPr>
            <a:spLocks noGrp="1"/>
          </p:cNvSpPr>
          <p:nvPr>
            <p:ph type="title"/>
          </p:nvPr>
        </p:nvSpPr>
        <p:spPr/>
        <p:txBody>
          <a:bodyPr>
            <a:normAutofit/>
          </a:bodyPr>
          <a:lstStyle/>
          <a:p>
            <a:r>
              <a:rPr lang="en-US" dirty="0">
                <a:latin typeface="Times New Roman" panose="02020603050405020304" pitchFamily="18" charset="0"/>
                <a:cs typeface="Times New Roman" panose="02020603050405020304" pitchFamily="18" charset="0"/>
              </a:rPr>
              <a:t>Inductors with Wattage/Power Considerations</a:t>
            </a:r>
          </a:p>
        </p:txBody>
      </p:sp>
      <p:sp>
        <p:nvSpPr>
          <p:cNvPr id="3" name="Content Placeholder 2">
            <a:extLst>
              <a:ext uri="{FF2B5EF4-FFF2-40B4-BE49-F238E27FC236}">
                <a16:creationId xmlns:a16="http://schemas.microsoft.com/office/drawing/2014/main" id="{AAD2073B-4926-4713-9405-C1A84EA2C0E5}"/>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An inductor stores energy in a magnetic field when electric current flows through it.</a:t>
            </a:r>
          </a:p>
        </p:txBody>
      </p:sp>
      <p:pic>
        <p:nvPicPr>
          <p:cNvPr id="5" name="Picture 4">
            <a:extLst>
              <a:ext uri="{FF2B5EF4-FFF2-40B4-BE49-F238E27FC236}">
                <a16:creationId xmlns:a16="http://schemas.microsoft.com/office/drawing/2014/main" id="{BC7FBDBE-4983-4497-9668-0C6C61C1AFE3}"/>
              </a:ext>
            </a:extLst>
          </p:cNvPr>
          <p:cNvPicPr>
            <a:picLocks noChangeAspect="1"/>
          </p:cNvPicPr>
          <p:nvPr/>
        </p:nvPicPr>
        <p:blipFill>
          <a:blip r:embed="rId2"/>
          <a:stretch>
            <a:fillRect/>
          </a:stretch>
        </p:blipFill>
        <p:spPr>
          <a:xfrm>
            <a:off x="1097280" y="2813538"/>
            <a:ext cx="7090117" cy="2968284"/>
          </a:xfrm>
          <a:prstGeom prst="rect">
            <a:avLst/>
          </a:prstGeom>
        </p:spPr>
      </p:pic>
    </p:spTree>
    <p:extLst>
      <p:ext uri="{BB962C8B-B14F-4D97-AF65-F5344CB8AC3E}">
        <p14:creationId xmlns:p14="http://schemas.microsoft.com/office/powerpoint/2010/main" val="37802557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83474-C2C5-4FCC-8E17-0DAF20D44FDD}"/>
              </a:ext>
            </a:extLst>
          </p:cNvPr>
          <p:cNvSpPr>
            <a:spLocks noGrp="1"/>
          </p:cNvSpPr>
          <p:nvPr>
            <p:ph type="title"/>
          </p:nvPr>
        </p:nvSpPr>
        <p:spPr>
          <a:xfrm>
            <a:off x="457200" y="274638"/>
            <a:ext cx="8229600" cy="1325562"/>
          </a:xfrm>
        </p:spPr>
        <p:txBody>
          <a:bodyPr>
            <a:normAutofit fontScale="90000"/>
          </a:bodyPr>
          <a:lstStyle/>
          <a:p>
            <a:r>
              <a:rPr lang="en-US" dirty="0">
                <a:latin typeface="Times New Roman" panose="02020603050405020304" pitchFamily="18" charset="0"/>
                <a:cs typeface="Times New Roman" panose="02020603050405020304" pitchFamily="18" charset="0"/>
              </a:rPr>
              <a:t>Capacitors with Wattage/Power Considerations</a:t>
            </a:r>
          </a:p>
        </p:txBody>
      </p:sp>
      <p:sp>
        <p:nvSpPr>
          <p:cNvPr id="3" name="Content Placeholder 2">
            <a:extLst>
              <a:ext uri="{FF2B5EF4-FFF2-40B4-BE49-F238E27FC236}">
                <a16:creationId xmlns:a16="http://schemas.microsoft.com/office/drawing/2014/main" id="{85250FEB-D989-4AC6-8B3A-FA71E7A42ACD}"/>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A capacitor stores energy in an electrostatic field between two conductive plates separated by an insulator (dielectric).</a:t>
            </a:r>
          </a:p>
        </p:txBody>
      </p:sp>
      <p:pic>
        <p:nvPicPr>
          <p:cNvPr id="5" name="Picture 4">
            <a:extLst>
              <a:ext uri="{FF2B5EF4-FFF2-40B4-BE49-F238E27FC236}">
                <a16:creationId xmlns:a16="http://schemas.microsoft.com/office/drawing/2014/main" id="{F8B7146D-CCEF-468B-9AD1-9346123C95DD}"/>
              </a:ext>
            </a:extLst>
          </p:cNvPr>
          <p:cNvPicPr>
            <a:picLocks noChangeAspect="1"/>
          </p:cNvPicPr>
          <p:nvPr/>
        </p:nvPicPr>
        <p:blipFill>
          <a:blip r:embed="rId2"/>
          <a:stretch>
            <a:fillRect/>
          </a:stretch>
        </p:blipFill>
        <p:spPr>
          <a:xfrm>
            <a:off x="829994" y="3429000"/>
            <a:ext cx="6766560" cy="2549769"/>
          </a:xfrm>
          <a:prstGeom prst="rect">
            <a:avLst/>
          </a:prstGeom>
        </p:spPr>
      </p:pic>
    </p:spTree>
    <p:extLst>
      <p:ext uri="{BB962C8B-B14F-4D97-AF65-F5344CB8AC3E}">
        <p14:creationId xmlns:p14="http://schemas.microsoft.com/office/powerpoint/2010/main" val="1107774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5ECE3-078B-446B-B88F-561D04020DFB}"/>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Capacitors in Series</a:t>
            </a:r>
          </a:p>
        </p:txBody>
      </p:sp>
      <p:pic>
        <p:nvPicPr>
          <p:cNvPr id="4" name="Content Placeholder 5">
            <a:extLst>
              <a:ext uri="{FF2B5EF4-FFF2-40B4-BE49-F238E27FC236}">
                <a16:creationId xmlns:a16="http://schemas.microsoft.com/office/drawing/2014/main" id="{569C473D-8797-4A29-8809-928312CACED7}"/>
              </a:ext>
            </a:extLst>
          </p:cNvPr>
          <p:cNvPicPr>
            <a:picLocks noGrp="1" noChangeAspect="1"/>
          </p:cNvPicPr>
          <p:nvPr>
            <p:ph idx="1"/>
          </p:nvPr>
        </p:nvPicPr>
        <p:blipFill>
          <a:blip r:embed="rId2"/>
          <a:stretch>
            <a:fillRect/>
          </a:stretch>
        </p:blipFill>
        <p:spPr>
          <a:xfrm>
            <a:off x="661182" y="1603717"/>
            <a:ext cx="7906043" cy="4318781"/>
          </a:xfrm>
        </p:spPr>
      </p:pic>
    </p:spTree>
    <p:extLst>
      <p:ext uri="{BB962C8B-B14F-4D97-AF65-F5344CB8AC3E}">
        <p14:creationId xmlns:p14="http://schemas.microsoft.com/office/powerpoint/2010/main" val="2383835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B176E5-EC69-4209-A4C6-66730CA7C0A4}"/>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Capacitors in Parallel</a:t>
            </a:r>
          </a:p>
        </p:txBody>
      </p:sp>
      <p:pic>
        <p:nvPicPr>
          <p:cNvPr id="9" name="Content Placeholder 8">
            <a:extLst>
              <a:ext uri="{FF2B5EF4-FFF2-40B4-BE49-F238E27FC236}">
                <a16:creationId xmlns:a16="http://schemas.microsoft.com/office/drawing/2014/main" id="{6B7F87B2-9EF3-4205-9C63-A04D86ECC946}"/>
              </a:ext>
            </a:extLst>
          </p:cNvPr>
          <p:cNvPicPr>
            <a:picLocks noGrp="1" noChangeAspect="1"/>
          </p:cNvPicPr>
          <p:nvPr>
            <p:ph idx="1"/>
          </p:nvPr>
        </p:nvPicPr>
        <p:blipFill>
          <a:blip r:embed="rId2"/>
          <a:stretch>
            <a:fillRect/>
          </a:stretch>
        </p:blipFill>
        <p:spPr>
          <a:xfrm>
            <a:off x="942535" y="1631852"/>
            <a:ext cx="7399607" cy="4206240"/>
          </a:xfrm>
        </p:spPr>
      </p:pic>
    </p:spTree>
    <p:extLst>
      <p:ext uri="{BB962C8B-B14F-4D97-AF65-F5344CB8AC3E}">
        <p14:creationId xmlns:p14="http://schemas.microsoft.com/office/powerpoint/2010/main" val="5960983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EC417-CD1E-4856-A78B-EA1174043065}"/>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Factors Affecting Capacitance</a:t>
            </a:r>
          </a:p>
        </p:txBody>
      </p:sp>
      <p:pic>
        <p:nvPicPr>
          <p:cNvPr id="9" name="Content Placeholder 8">
            <a:extLst>
              <a:ext uri="{FF2B5EF4-FFF2-40B4-BE49-F238E27FC236}">
                <a16:creationId xmlns:a16="http://schemas.microsoft.com/office/drawing/2014/main" id="{F4E24028-F928-473F-A1E0-EAF2A6079B1E}"/>
              </a:ext>
            </a:extLst>
          </p:cNvPr>
          <p:cNvPicPr>
            <a:picLocks noGrp="1" noChangeAspect="1"/>
          </p:cNvPicPr>
          <p:nvPr>
            <p:ph idx="1"/>
          </p:nvPr>
        </p:nvPicPr>
        <p:blipFill>
          <a:blip r:embed="rId2"/>
          <a:stretch>
            <a:fillRect/>
          </a:stretch>
        </p:blipFill>
        <p:spPr>
          <a:xfrm>
            <a:off x="647114" y="1547446"/>
            <a:ext cx="7596553" cy="4445391"/>
          </a:xfrm>
        </p:spPr>
      </p:pic>
    </p:spTree>
    <p:extLst>
      <p:ext uri="{BB962C8B-B14F-4D97-AF65-F5344CB8AC3E}">
        <p14:creationId xmlns:p14="http://schemas.microsoft.com/office/powerpoint/2010/main" val="464413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1AE11-4FD1-43E5-927E-08F043724615}"/>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Introduction to Electricity</a:t>
            </a:r>
          </a:p>
        </p:txBody>
      </p:sp>
      <p:sp>
        <p:nvSpPr>
          <p:cNvPr id="3" name="Content Placeholder 2">
            <a:extLst>
              <a:ext uri="{FF2B5EF4-FFF2-40B4-BE49-F238E27FC236}">
                <a16:creationId xmlns:a16="http://schemas.microsoft.com/office/drawing/2014/main" id="{CA4B3349-A1B0-4BD9-9EDB-0144AE92F5DA}"/>
              </a:ext>
            </a:extLst>
          </p:cNvPr>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Electricity is a form of energy resulting from the existence or movement of charged particles (such as electrons and protons).</a:t>
            </a:r>
          </a:p>
          <a:p>
            <a:r>
              <a:rPr lang="en-US" dirty="0">
                <a:latin typeface="Times New Roman" panose="02020603050405020304" pitchFamily="18" charset="0"/>
                <a:cs typeface="Times New Roman" panose="02020603050405020304" pitchFamily="18" charset="0"/>
              </a:rPr>
              <a:t>All matter consists of atoms containing three subatomic particles:</a:t>
            </a:r>
          </a:p>
          <a:p>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Protons:</a:t>
            </a:r>
            <a:r>
              <a:rPr lang="en-US" dirty="0">
                <a:latin typeface="Times New Roman" panose="02020603050405020304" pitchFamily="18" charset="0"/>
                <a:cs typeface="Times New Roman" panose="02020603050405020304" pitchFamily="18" charset="0"/>
              </a:rPr>
              <a:t> Positively charged (+e)</a:t>
            </a:r>
          </a:p>
          <a:p>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Electrons:</a:t>
            </a:r>
            <a:r>
              <a:rPr lang="en-US" dirty="0">
                <a:latin typeface="Times New Roman" panose="02020603050405020304" pitchFamily="18" charset="0"/>
                <a:cs typeface="Times New Roman" panose="02020603050405020304" pitchFamily="18" charset="0"/>
              </a:rPr>
              <a:t> Negatively charged (-e)</a:t>
            </a:r>
          </a:p>
          <a:p>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Neutrons:</a:t>
            </a:r>
            <a:r>
              <a:rPr lang="en-US" dirty="0">
                <a:latin typeface="Times New Roman" panose="02020603050405020304" pitchFamily="18" charset="0"/>
                <a:cs typeface="Times New Roman" panose="02020603050405020304" pitchFamily="18" charset="0"/>
              </a:rPr>
              <a:t> Electrically neutral (0)</a:t>
            </a:r>
          </a:p>
          <a:p>
            <a:endParaRPr lang="en-US" dirty="0"/>
          </a:p>
        </p:txBody>
      </p:sp>
    </p:spTree>
    <p:extLst>
      <p:ext uri="{BB962C8B-B14F-4D97-AF65-F5344CB8AC3E}">
        <p14:creationId xmlns:p14="http://schemas.microsoft.com/office/powerpoint/2010/main" val="6011739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Ohm’s Law</a:t>
            </a:r>
          </a:p>
        </p:txBody>
      </p:sp>
      <p:sp>
        <p:nvSpPr>
          <p:cNvPr id="3" name="Content Placeholder 2"/>
          <p:cNvSpPr>
            <a:spLocks noGrp="1"/>
          </p:cNvSpPr>
          <p:nvPr>
            <p:ph idx="1"/>
          </p:nvPr>
        </p:nvSpPr>
        <p:spPr/>
        <p:txBody>
          <a:bodyPr>
            <a:normAutofit/>
          </a:bodyPr>
          <a:lstStyle/>
          <a:p>
            <a:r>
              <a:rPr lang="en-US" dirty="0"/>
              <a:t>Ohm's law states that the current flowing through a conductor is directly proportional to the voltage across its ends, expressed as V = I x R), provided the temperature remains constant. </a:t>
            </a:r>
          </a:p>
          <a:p>
            <a:r>
              <a:rPr dirty="0"/>
              <a:t>V = I × R</a:t>
            </a:r>
          </a:p>
          <a:p>
            <a:r>
              <a:rPr dirty="0"/>
              <a:t>Current is directly proportional to voltage.</a:t>
            </a:r>
          </a:p>
          <a:p>
            <a:r>
              <a:rPr dirty="0"/>
              <a:t>Current is inversely proportional to resistance.</a:t>
            </a:r>
          </a:p>
          <a:p>
            <a:r>
              <a:rPr dirty="0"/>
              <a:t>Valid for constant temperature conductors.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009D4-3A6B-453D-8B73-FC978300E24D}"/>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Experimental Verification</a:t>
            </a:r>
          </a:p>
        </p:txBody>
      </p:sp>
      <p:pic>
        <p:nvPicPr>
          <p:cNvPr id="6" name="Content Placeholder 5">
            <a:extLst>
              <a:ext uri="{FF2B5EF4-FFF2-40B4-BE49-F238E27FC236}">
                <a16:creationId xmlns:a16="http://schemas.microsoft.com/office/drawing/2014/main" id="{35004AA8-A20D-4951-9905-F071CE609D26}"/>
              </a:ext>
            </a:extLst>
          </p:cNvPr>
          <p:cNvPicPr>
            <a:picLocks noGrp="1" noChangeAspect="1"/>
          </p:cNvPicPr>
          <p:nvPr>
            <p:ph idx="1"/>
          </p:nvPr>
        </p:nvPicPr>
        <p:blipFill>
          <a:blip r:embed="rId2"/>
          <a:stretch>
            <a:fillRect/>
          </a:stretch>
        </p:blipFill>
        <p:spPr>
          <a:xfrm>
            <a:off x="956603" y="1417638"/>
            <a:ext cx="7146387" cy="4125033"/>
          </a:xfrm>
        </p:spPr>
      </p:pic>
    </p:spTree>
    <p:extLst>
      <p:ext uri="{BB962C8B-B14F-4D97-AF65-F5344CB8AC3E}">
        <p14:creationId xmlns:p14="http://schemas.microsoft.com/office/powerpoint/2010/main" val="33483589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1AB47-7EE6-4CA6-AD67-568937985EB1}"/>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Kirchhoff’s law</a:t>
            </a:r>
          </a:p>
        </p:txBody>
      </p:sp>
      <p:pic>
        <p:nvPicPr>
          <p:cNvPr id="5" name="Content Placeholder 4">
            <a:extLst>
              <a:ext uri="{FF2B5EF4-FFF2-40B4-BE49-F238E27FC236}">
                <a16:creationId xmlns:a16="http://schemas.microsoft.com/office/drawing/2014/main" id="{ED6B5CFF-A8B0-4CD4-B86D-3CE26DB5F02A}"/>
              </a:ext>
            </a:extLst>
          </p:cNvPr>
          <p:cNvPicPr>
            <a:picLocks noGrp="1" noChangeAspect="1"/>
          </p:cNvPicPr>
          <p:nvPr>
            <p:ph idx="1"/>
          </p:nvPr>
        </p:nvPicPr>
        <p:blipFill rotWithShape="1">
          <a:blip r:embed="rId2"/>
          <a:srcRect t="21712"/>
          <a:stretch/>
        </p:blipFill>
        <p:spPr>
          <a:xfrm>
            <a:off x="1350498" y="1603718"/>
            <a:ext cx="6161650" cy="4614202"/>
          </a:xfrm>
        </p:spPr>
      </p:pic>
    </p:spTree>
    <p:extLst>
      <p:ext uri="{BB962C8B-B14F-4D97-AF65-F5344CB8AC3E}">
        <p14:creationId xmlns:p14="http://schemas.microsoft.com/office/powerpoint/2010/main" val="17387990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E9A50-4711-4CE4-8029-4D6CC545ADCF}"/>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Voltage Sources</a:t>
            </a:r>
          </a:p>
        </p:txBody>
      </p:sp>
      <p:pic>
        <p:nvPicPr>
          <p:cNvPr id="6" name="Content Placeholder 5">
            <a:extLst>
              <a:ext uri="{FF2B5EF4-FFF2-40B4-BE49-F238E27FC236}">
                <a16:creationId xmlns:a16="http://schemas.microsoft.com/office/drawing/2014/main" id="{16C42B04-5CE2-4BCB-B1CE-EC3552DA6EEC}"/>
              </a:ext>
            </a:extLst>
          </p:cNvPr>
          <p:cNvPicPr>
            <a:picLocks noGrp="1" noChangeAspect="1"/>
          </p:cNvPicPr>
          <p:nvPr>
            <p:ph idx="1"/>
          </p:nvPr>
        </p:nvPicPr>
        <p:blipFill>
          <a:blip r:embed="rId2"/>
          <a:stretch>
            <a:fillRect/>
          </a:stretch>
        </p:blipFill>
        <p:spPr>
          <a:xfrm>
            <a:off x="745588" y="1631852"/>
            <a:ext cx="7737230" cy="3685735"/>
          </a:xfrm>
        </p:spPr>
      </p:pic>
    </p:spTree>
    <p:extLst>
      <p:ext uri="{BB962C8B-B14F-4D97-AF65-F5344CB8AC3E}">
        <p14:creationId xmlns:p14="http://schemas.microsoft.com/office/powerpoint/2010/main" val="27864515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ADC82-FA80-424B-870C-919BF62BF64C}"/>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Current Sources</a:t>
            </a:r>
          </a:p>
        </p:txBody>
      </p:sp>
      <p:pic>
        <p:nvPicPr>
          <p:cNvPr id="5" name="Content Placeholder 4">
            <a:extLst>
              <a:ext uri="{FF2B5EF4-FFF2-40B4-BE49-F238E27FC236}">
                <a16:creationId xmlns:a16="http://schemas.microsoft.com/office/drawing/2014/main" id="{8796B774-8065-45C4-9B81-7A7F4878EF5F}"/>
              </a:ext>
            </a:extLst>
          </p:cNvPr>
          <p:cNvPicPr>
            <a:picLocks noGrp="1" noChangeAspect="1"/>
          </p:cNvPicPr>
          <p:nvPr>
            <p:ph idx="1"/>
          </p:nvPr>
        </p:nvPicPr>
        <p:blipFill>
          <a:blip r:embed="rId2"/>
          <a:stretch>
            <a:fillRect/>
          </a:stretch>
        </p:blipFill>
        <p:spPr>
          <a:xfrm>
            <a:off x="872197" y="1856935"/>
            <a:ext cx="7814603" cy="3770141"/>
          </a:xfrm>
        </p:spPr>
      </p:pic>
    </p:spTree>
    <p:extLst>
      <p:ext uri="{BB962C8B-B14F-4D97-AF65-F5344CB8AC3E}">
        <p14:creationId xmlns:p14="http://schemas.microsoft.com/office/powerpoint/2010/main" val="22489102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B0681-DFBE-47C5-970C-6691190D68DE}"/>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Thevenin's Theorem</a:t>
            </a:r>
          </a:p>
        </p:txBody>
      </p:sp>
      <p:pic>
        <p:nvPicPr>
          <p:cNvPr id="5" name="Content Placeholder 4">
            <a:extLst>
              <a:ext uri="{FF2B5EF4-FFF2-40B4-BE49-F238E27FC236}">
                <a16:creationId xmlns:a16="http://schemas.microsoft.com/office/drawing/2014/main" id="{3F1ADD21-C77B-490E-938A-33324D84CF49}"/>
              </a:ext>
            </a:extLst>
          </p:cNvPr>
          <p:cNvPicPr>
            <a:picLocks noGrp="1" noChangeAspect="1"/>
          </p:cNvPicPr>
          <p:nvPr>
            <p:ph idx="1"/>
          </p:nvPr>
        </p:nvPicPr>
        <p:blipFill>
          <a:blip r:embed="rId2"/>
          <a:stretch>
            <a:fillRect/>
          </a:stretch>
        </p:blipFill>
        <p:spPr>
          <a:xfrm>
            <a:off x="998806" y="1417639"/>
            <a:ext cx="7687994" cy="4125032"/>
          </a:xfrm>
        </p:spPr>
      </p:pic>
    </p:spTree>
    <p:extLst>
      <p:ext uri="{BB962C8B-B14F-4D97-AF65-F5344CB8AC3E}">
        <p14:creationId xmlns:p14="http://schemas.microsoft.com/office/powerpoint/2010/main" val="28740023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8B28D-B2BC-4998-859A-281D911990F6}"/>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Norton's Theorem</a:t>
            </a:r>
          </a:p>
        </p:txBody>
      </p:sp>
      <p:pic>
        <p:nvPicPr>
          <p:cNvPr id="5" name="Content Placeholder 4">
            <a:extLst>
              <a:ext uri="{FF2B5EF4-FFF2-40B4-BE49-F238E27FC236}">
                <a16:creationId xmlns:a16="http://schemas.microsoft.com/office/drawing/2014/main" id="{891E703B-E92C-4E9B-8707-414CE0E9053F}"/>
              </a:ext>
            </a:extLst>
          </p:cNvPr>
          <p:cNvPicPr>
            <a:picLocks noGrp="1" noChangeAspect="1"/>
          </p:cNvPicPr>
          <p:nvPr>
            <p:ph idx="1"/>
          </p:nvPr>
        </p:nvPicPr>
        <p:blipFill>
          <a:blip r:embed="rId2"/>
          <a:stretch>
            <a:fillRect/>
          </a:stretch>
        </p:blipFill>
        <p:spPr>
          <a:xfrm>
            <a:off x="1167618" y="1786597"/>
            <a:ext cx="7202659" cy="3629465"/>
          </a:xfrm>
        </p:spPr>
      </p:pic>
    </p:spTree>
    <p:extLst>
      <p:ext uri="{BB962C8B-B14F-4D97-AF65-F5344CB8AC3E}">
        <p14:creationId xmlns:p14="http://schemas.microsoft.com/office/powerpoint/2010/main" val="10171451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698B5-60F5-43D5-848B-D0C743914FF2}"/>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Superposition Theorem</a:t>
            </a:r>
          </a:p>
        </p:txBody>
      </p:sp>
      <p:pic>
        <p:nvPicPr>
          <p:cNvPr id="5" name="Content Placeholder 4">
            <a:extLst>
              <a:ext uri="{FF2B5EF4-FFF2-40B4-BE49-F238E27FC236}">
                <a16:creationId xmlns:a16="http://schemas.microsoft.com/office/drawing/2014/main" id="{1A69E288-0FE3-4D16-BA1C-8907E3DB5D55}"/>
              </a:ext>
            </a:extLst>
          </p:cNvPr>
          <p:cNvPicPr>
            <a:picLocks noGrp="1" noChangeAspect="1"/>
          </p:cNvPicPr>
          <p:nvPr>
            <p:ph idx="1"/>
          </p:nvPr>
        </p:nvPicPr>
        <p:blipFill>
          <a:blip r:embed="rId2"/>
          <a:stretch>
            <a:fillRect/>
          </a:stretch>
        </p:blipFill>
        <p:spPr>
          <a:xfrm>
            <a:off x="590844" y="1828800"/>
            <a:ext cx="7723162" cy="3812345"/>
          </a:xfrm>
        </p:spPr>
      </p:pic>
    </p:spTree>
    <p:extLst>
      <p:ext uri="{BB962C8B-B14F-4D97-AF65-F5344CB8AC3E}">
        <p14:creationId xmlns:p14="http://schemas.microsoft.com/office/powerpoint/2010/main" val="24667259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44E60-748A-4EF9-BE49-52EBA8EB409A}"/>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Maximum Power Transfer Theorem</a:t>
            </a:r>
          </a:p>
        </p:txBody>
      </p:sp>
      <p:pic>
        <p:nvPicPr>
          <p:cNvPr id="5" name="Content Placeholder 4">
            <a:extLst>
              <a:ext uri="{FF2B5EF4-FFF2-40B4-BE49-F238E27FC236}">
                <a16:creationId xmlns:a16="http://schemas.microsoft.com/office/drawing/2014/main" id="{70A6B9CB-6B10-4B05-9D5C-1893FE55F705}"/>
              </a:ext>
            </a:extLst>
          </p:cNvPr>
          <p:cNvPicPr>
            <a:picLocks noGrp="1" noChangeAspect="1"/>
          </p:cNvPicPr>
          <p:nvPr>
            <p:ph idx="1"/>
          </p:nvPr>
        </p:nvPicPr>
        <p:blipFill>
          <a:blip r:embed="rId2"/>
          <a:stretch>
            <a:fillRect/>
          </a:stretch>
        </p:blipFill>
        <p:spPr>
          <a:xfrm>
            <a:off x="844062" y="1417638"/>
            <a:ext cx="7399606" cy="4884688"/>
          </a:xfrm>
        </p:spPr>
      </p:pic>
    </p:spTree>
    <p:extLst>
      <p:ext uri="{BB962C8B-B14F-4D97-AF65-F5344CB8AC3E}">
        <p14:creationId xmlns:p14="http://schemas.microsoft.com/office/powerpoint/2010/main" val="27831946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64F6E-3C46-404D-93CB-0EB6D292240C}"/>
              </a:ext>
            </a:extLst>
          </p:cNvPr>
          <p:cNvSpPr>
            <a:spLocks noGrp="1"/>
          </p:cNvSpPr>
          <p:nvPr>
            <p:ph type="title"/>
          </p:nvPr>
        </p:nvSpPr>
        <p:spPr/>
        <p:txBody>
          <a:bodyPr>
            <a:normAutofit/>
          </a:bodyPr>
          <a:lstStyle/>
          <a:p>
            <a:r>
              <a:rPr lang="en-US" dirty="0">
                <a:latin typeface="Times New Roman" panose="02020603050405020304" pitchFamily="18" charset="0"/>
                <a:cs typeface="Times New Roman" panose="02020603050405020304" pitchFamily="18" charset="0"/>
              </a:rPr>
              <a:t>Basic Definitions &amp; Waveform Properties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99C86915-9AA6-4DAF-8B23-D9E7A976E548}"/>
                  </a:ext>
                </a:extLst>
              </p:cNvPr>
              <p:cNvSpPr>
                <a:spLocks noGrp="1"/>
              </p:cNvSpPr>
              <p:nvPr>
                <p:ph idx="1"/>
              </p:nvPr>
            </p:nvSpPr>
            <p:spPr/>
            <p:txBody>
              <a:bodyPr>
                <a:normAutofit fontScale="85000" lnSpcReduction="10000"/>
              </a:bodyPr>
              <a:lstStyle/>
              <a:p>
                <a:r>
                  <a:rPr lang="en-US" dirty="0">
                    <a:latin typeface="Times New Roman" panose="02020603050405020304" pitchFamily="18" charset="0"/>
                    <a:cs typeface="Times New Roman" panose="02020603050405020304" pitchFamily="18" charset="0"/>
                  </a:rPr>
                  <a:t>An Alternating Current (AC) is an electric current that periodically reverses its direction and changes its magnitude continuously with time, unlike Direct Current (DC) which flows in a single direction.</a:t>
                </a:r>
              </a:p>
              <a:p>
                <a:r>
                  <a:rPr lang="en-US" dirty="0">
                    <a:latin typeface="Times New Roman" panose="02020603050405020304" pitchFamily="18" charset="0"/>
                    <a:cs typeface="Times New Roman" panose="02020603050405020304" pitchFamily="18" charset="0"/>
                  </a:rPr>
                  <a:t>Cycle: One complete set of positive and negative values of an alternating quantity is called a cycle. One cycle consists of one positive alternation and one negative alternation.</a:t>
                </a:r>
              </a:p>
              <a:p>
                <a:r>
                  <a:rPr lang="en-US" dirty="0">
                    <a:latin typeface="Times New Roman" panose="02020603050405020304" pitchFamily="18" charset="0"/>
                    <a:cs typeface="Times New Roman" panose="02020603050405020304" pitchFamily="18" charset="0"/>
                  </a:rPr>
                  <a:t>Time Period (T): The time taken by an alternating quantity to complete one full cycle. It is measured in seconds (s).</a:t>
                </a:r>
              </a:p>
              <a:p>
                <a:r>
                  <a:rPr lang="en-US" dirty="0">
                    <a:latin typeface="Times New Roman" panose="02020603050405020304" pitchFamily="18" charset="0"/>
                    <a:cs typeface="Times New Roman" panose="02020603050405020304" pitchFamily="18" charset="0"/>
                  </a:rPr>
                  <a:t>Frequency (f): The number of cycles completed per second by an alternating quantity. It is measured in Hertz (Hz).</a:t>
                </a:r>
              </a:p>
              <a:p>
                <a:r>
                  <a:rPr lang="en-US" dirty="0">
                    <a:latin typeface="Times New Roman" panose="02020603050405020304" pitchFamily="18" charset="0"/>
                    <a:cs typeface="Times New Roman" panose="02020603050405020304" pitchFamily="18" charset="0"/>
                  </a:rPr>
                  <a:t>Relationship: f =</a:t>
                </a:r>
                <a14:m>
                  <m:oMath xmlns:m="http://schemas.openxmlformats.org/officeDocument/2006/math">
                    <m:r>
                      <a:rPr lang="en-US" b="0" i="1" smtClean="0">
                        <a:latin typeface="Cambria Math" panose="02040503050406030204" pitchFamily="18" charset="0"/>
                      </a:rPr>
                      <m:t>1/</m:t>
                    </m:r>
                    <m:r>
                      <a:rPr lang="en-US" b="0" i="1" smtClean="0">
                        <a:latin typeface="Cambria Math" panose="02040503050406030204" pitchFamily="18" charset="0"/>
                      </a:rPr>
                      <m:t>𝑇</m:t>
                    </m:r>
                  </m:oMath>
                </a14:m>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Amplitude (Maximum / Peak Value - </a:t>
                </a:r>
                <a:r>
                  <a:rPr lang="en-US" dirty="0" err="1">
                    <a:latin typeface="Times New Roman" panose="02020603050405020304" pitchFamily="18" charset="0"/>
                    <a:cs typeface="Times New Roman" panose="02020603050405020304" pitchFamily="18" charset="0"/>
                  </a:rPr>
                  <a:t>Vm</a:t>
                </a:r>
                <a:r>
                  <a:rPr lang="en-US" dirty="0">
                    <a:latin typeface="Times New Roman" panose="02020603050405020304" pitchFamily="18" charset="0"/>
                    <a:cs typeface="Times New Roman" panose="02020603050405020304" pitchFamily="18" charset="0"/>
                  </a:rPr>
                  <a:t> or </a:t>
                </a:r>
                <a:r>
                  <a:rPr lang="en-US" dirty="0" err="1">
                    <a:latin typeface="Times New Roman" panose="02020603050405020304" pitchFamily="18" charset="0"/>
                    <a:cs typeface="Times New Roman" panose="02020603050405020304" pitchFamily="18" charset="0"/>
                  </a:rPr>
                  <a:t>Im</a:t>
                </a:r>
                <a:r>
                  <a:rPr lang="en-US" dirty="0">
                    <a:latin typeface="Times New Roman" panose="02020603050405020304" pitchFamily="18" charset="0"/>
                    <a:cs typeface="Times New Roman" panose="02020603050405020304" pitchFamily="18" charset="0"/>
                  </a:rPr>
                  <a:t>): The maximum value (either positive or negative) attained by an alternating quantity during one cycle.</a:t>
                </a:r>
              </a:p>
            </p:txBody>
          </p:sp>
        </mc:Choice>
        <mc:Fallback>
          <p:sp>
            <p:nvSpPr>
              <p:cNvPr id="3" name="Content Placeholder 2">
                <a:extLst>
                  <a:ext uri="{FF2B5EF4-FFF2-40B4-BE49-F238E27FC236}">
                    <a16:creationId xmlns:a16="http://schemas.microsoft.com/office/drawing/2014/main" id="{99C86915-9AA6-4DAF-8B23-D9E7A976E548}"/>
                  </a:ext>
                </a:extLst>
              </p:cNvPr>
              <p:cNvSpPr>
                <a:spLocks noGrp="1" noRot="1" noChangeAspect="1" noMove="1" noResize="1" noEditPoints="1" noAdjustHandles="1" noChangeArrowheads="1" noChangeShapeType="1" noTextEdit="1"/>
              </p:cNvSpPr>
              <p:nvPr>
                <p:ph idx="1"/>
              </p:nvPr>
            </p:nvSpPr>
            <p:spPr>
              <a:blipFill>
                <a:blip r:embed="rId2"/>
                <a:stretch>
                  <a:fillRect l="-182" t="-1017" r="-908"/>
                </a:stretch>
              </a:blipFill>
            </p:spPr>
            <p:txBody>
              <a:bodyPr/>
              <a:lstStyle/>
              <a:p>
                <a:r>
                  <a:rPr lang="en-US">
                    <a:noFill/>
                  </a:rPr>
                  <a:t> </a:t>
                </a:r>
              </a:p>
            </p:txBody>
          </p:sp>
        </mc:Fallback>
      </mc:AlternateContent>
    </p:spTree>
    <p:extLst>
      <p:ext uri="{BB962C8B-B14F-4D97-AF65-F5344CB8AC3E}">
        <p14:creationId xmlns:p14="http://schemas.microsoft.com/office/powerpoint/2010/main" val="897115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432B3-90F6-4B2E-B0E9-CE5E7C806D1A}"/>
              </a:ext>
            </a:extLst>
          </p:cNvPr>
          <p:cNvSpPr>
            <a:spLocks noGrp="1"/>
          </p:cNvSpPr>
          <p:nvPr>
            <p:ph type="title"/>
          </p:nvPr>
        </p:nvSpPr>
        <p:spPr/>
        <p:txBody>
          <a:bodyPr>
            <a:normAutofit fontScale="90000"/>
          </a:bodyPr>
          <a:lstStyle/>
          <a:p>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Free Electrons</a:t>
            </a:r>
            <a:br>
              <a:rPr lang="en-US" dirty="0">
                <a:solidFill>
                  <a:srgbClr val="00D2FF"/>
                </a:solidFill>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8B05E4C-953B-4093-984B-78F03E3B73F4}"/>
              </a:ext>
            </a:extLst>
          </p:cNvPr>
          <p:cNvSpPr>
            <a:spLocks noGrp="1"/>
          </p:cNvSpPr>
          <p:nvPr>
            <p:ph idx="1"/>
          </p:nvPr>
        </p:nvSpPr>
        <p:spPr/>
        <p:txBody>
          <a:bodyPr>
            <a:normAutofit/>
          </a:bodyPr>
          <a:lstStyle/>
          <a:p>
            <a:r>
              <a:rPr lang="en-US" b="1" dirty="0"/>
              <a:t>Atomic Structure:</a:t>
            </a:r>
            <a:r>
              <a:rPr lang="en-US" dirty="0"/>
              <a:t> Atoms consist of a nucleus (protons and neutrons) surrounded by orbiting electrons. The outermost shell is the </a:t>
            </a:r>
            <a:r>
              <a:rPr lang="en-US" b="1" dirty="0"/>
              <a:t>valence shell</a:t>
            </a:r>
            <a:r>
              <a:rPr lang="en-US" dirty="0"/>
              <a:t>.</a:t>
            </a:r>
          </a:p>
          <a:p>
            <a:r>
              <a:rPr lang="en-US" b="1" dirty="0"/>
              <a:t>What are Free Electrons?</a:t>
            </a:r>
            <a:r>
              <a:rPr lang="en-US" dirty="0"/>
              <a:t> In conductive materials (like copper, aluminum, and silver), valence electrons are loosely bound to their nuclei. With minimal external energy, they detach and move freely between atoms.</a:t>
            </a:r>
          </a:p>
          <a:p>
            <a:r>
              <a:rPr lang="en-US" b="1" dirty="0"/>
              <a:t>Role in Electricity:</a:t>
            </a:r>
            <a:r>
              <a:rPr lang="en-US" dirty="0"/>
              <a:t> These free electrons act as the charge carriers. Without free electrons, a material behaves as an insulator (e.g., rubber, plastic) and cannot conduct electricity.</a:t>
            </a:r>
          </a:p>
          <a:p>
            <a:endParaRPr lang="en-US" dirty="0"/>
          </a:p>
        </p:txBody>
      </p:sp>
    </p:spTree>
    <p:extLst>
      <p:ext uri="{BB962C8B-B14F-4D97-AF65-F5344CB8AC3E}">
        <p14:creationId xmlns:p14="http://schemas.microsoft.com/office/powerpoint/2010/main" val="42680294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1EB48-D19E-49F9-A52E-24F444C19F03}"/>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AC Waveform</a:t>
            </a:r>
          </a:p>
        </p:txBody>
      </p:sp>
      <p:sp>
        <p:nvSpPr>
          <p:cNvPr id="3" name="Content Placeholder 2">
            <a:extLst>
              <a:ext uri="{FF2B5EF4-FFF2-40B4-BE49-F238E27FC236}">
                <a16:creationId xmlns:a16="http://schemas.microsoft.com/office/drawing/2014/main" id="{82735039-BF19-4319-B80D-3378E7009AC3}"/>
              </a:ext>
            </a:extLst>
          </p:cNvPr>
          <p:cNvSpPr>
            <a:spLocks noGrp="1"/>
          </p:cNvSpPr>
          <p:nvPr>
            <p:ph idx="1"/>
          </p:nvPr>
        </p:nvSpPr>
        <p:spPr/>
        <p:txBody>
          <a:bodyPr>
            <a:normAutofit fontScale="85000" lnSpcReduction="10000"/>
          </a:bodyPr>
          <a:lstStyle/>
          <a:p>
            <a:r>
              <a:rPr lang="en-US" dirty="0">
                <a:latin typeface="Times New Roman" panose="02020603050405020304" pitchFamily="18" charset="0"/>
                <a:cs typeface="Times New Roman" panose="02020603050405020304" pitchFamily="18" charset="0"/>
              </a:rPr>
              <a:t>Because AC constantly changes, we use different metrics to quantify it at any given moment or over time:</a:t>
            </a:r>
          </a:p>
          <a:p>
            <a:r>
              <a:rPr lang="en-US" dirty="0">
                <a:latin typeface="Times New Roman" panose="02020603050405020304" pitchFamily="18" charset="0"/>
                <a:cs typeface="Times New Roman" panose="02020603050405020304" pitchFamily="18" charset="0"/>
              </a:rPr>
              <a:t>Instantaneous Value (v or </a:t>
            </a:r>
            <a:r>
              <a:rPr lang="en-US" dirty="0" err="1">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 The value of an alternating quantity at any specific instant of time. For a sine wave, it is represented as: v(t) = </a:t>
            </a:r>
            <a:r>
              <a:rPr lang="en-US" dirty="0" err="1">
                <a:latin typeface="Times New Roman" panose="02020603050405020304" pitchFamily="18" charset="0"/>
                <a:cs typeface="Times New Roman" panose="02020603050405020304" pitchFamily="18" charset="0"/>
              </a:rPr>
              <a:t>Vm</a:t>
            </a:r>
            <a:r>
              <a:rPr lang="en-US" dirty="0">
                <a:latin typeface="Times New Roman" panose="02020603050405020304" pitchFamily="18" charset="0"/>
                <a:cs typeface="Times New Roman" panose="02020603050405020304" pitchFamily="18" charset="0"/>
              </a:rPr>
              <a:t> sin(</a:t>
            </a:r>
            <a:r>
              <a:rPr lang="en-US" dirty="0" err="1">
                <a:latin typeface="Times New Roman" panose="02020603050405020304" pitchFamily="18" charset="0"/>
                <a:cs typeface="Times New Roman" panose="02020603050405020304" pitchFamily="18" charset="0"/>
              </a:rPr>
              <a:t>wt</a:t>
            </a:r>
            <a:r>
              <a:rPr lang="en-US" dirty="0">
                <a:latin typeface="Times New Roman" panose="02020603050405020304" pitchFamily="18" charset="0"/>
                <a:cs typeface="Times New Roman" panose="02020603050405020304" pitchFamily="18" charset="0"/>
              </a:rPr>
              <a:t>) (where w 2 f is the angular frequency).</a:t>
            </a:r>
          </a:p>
          <a:p>
            <a:r>
              <a:rPr lang="en-US" dirty="0">
                <a:latin typeface="Times New Roman" panose="02020603050405020304" pitchFamily="18" charset="0"/>
                <a:cs typeface="Times New Roman" panose="02020603050405020304" pitchFamily="18" charset="0"/>
              </a:rPr>
              <a:t>Average Value (</a:t>
            </a:r>
            <a:r>
              <a:rPr lang="en-US" dirty="0" err="1">
                <a:latin typeface="Times New Roman" panose="02020603050405020304" pitchFamily="18" charset="0"/>
                <a:cs typeface="Times New Roman" panose="02020603050405020304" pitchFamily="18" charset="0"/>
              </a:rPr>
              <a:t>Varg</a:t>
            </a:r>
            <a:r>
              <a:rPr lang="en-US" dirty="0">
                <a:latin typeface="Times New Roman" panose="02020603050405020304" pitchFamily="18" charset="0"/>
                <a:cs typeface="Times New Roman" panose="02020603050405020304" pitchFamily="18" charset="0"/>
              </a:rPr>
              <a:t> or </a:t>
            </a:r>
            <a:r>
              <a:rPr lang="en-US" dirty="0" err="1">
                <a:latin typeface="Times New Roman" panose="02020603050405020304" pitchFamily="18" charset="0"/>
                <a:cs typeface="Times New Roman" panose="02020603050405020304" pitchFamily="18" charset="0"/>
              </a:rPr>
              <a:t>Iavg</a:t>
            </a:r>
            <a:r>
              <a:rPr lang="en-US" dirty="0">
                <a:latin typeface="Times New Roman" panose="02020603050405020304" pitchFamily="18" charset="0"/>
                <a:cs typeface="Times New Roman" panose="02020603050405020304" pitchFamily="18" charset="0"/>
              </a:rPr>
              <a:t>): The arithmetic average of all the instantaneous values over a half-cycle (since the average over a full symmetrical cycle is zero).</a:t>
            </a:r>
          </a:p>
          <a:p>
            <a:r>
              <a:rPr lang="en-US" dirty="0">
                <a:latin typeface="Times New Roman" panose="02020603050405020304" pitchFamily="18" charset="0"/>
                <a:cs typeface="Times New Roman" panose="02020603050405020304" pitchFamily="18" charset="0"/>
              </a:rPr>
              <a:t>For a sinusoidal wave: </a:t>
            </a:r>
          </a:p>
          <a:p>
            <a:pPr marL="0" indent="0">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Vavg</a:t>
            </a:r>
            <a:r>
              <a:rPr lang="en-US" dirty="0">
                <a:latin typeface="Times New Roman" panose="02020603050405020304" pitchFamily="18" charset="0"/>
                <a:cs typeface="Times New Roman" panose="02020603050405020304" pitchFamily="18" charset="0"/>
              </a:rPr>
              <a:t> = 2/ π </a:t>
            </a:r>
            <a:r>
              <a:rPr lang="en-US" dirty="0" err="1">
                <a:latin typeface="Times New Roman" panose="02020603050405020304" pitchFamily="18" charset="0"/>
                <a:cs typeface="Times New Roman" panose="02020603050405020304" pitchFamily="18" charset="0"/>
              </a:rPr>
              <a:t>Vm</a:t>
            </a:r>
            <a:r>
              <a:rPr lang="en-US" dirty="0">
                <a:latin typeface="Times New Roman" panose="02020603050405020304" pitchFamily="18" charset="0"/>
                <a:cs typeface="Times New Roman" panose="02020603050405020304" pitchFamily="18" charset="0"/>
              </a:rPr>
              <a:t> ≈ 0.637Vm</a:t>
            </a:r>
          </a:p>
          <a:p>
            <a:r>
              <a:rPr lang="en-US" dirty="0">
                <a:latin typeface="Times New Roman" panose="02020603050405020304" pitchFamily="18" charset="0"/>
                <a:cs typeface="Times New Roman" panose="02020603050405020304" pitchFamily="18" charset="0"/>
              </a:rPr>
              <a:t>Root Mean Square (R.M.S.) Value (</a:t>
            </a:r>
            <a:r>
              <a:rPr lang="en-US" dirty="0" err="1">
                <a:latin typeface="Times New Roman" panose="02020603050405020304" pitchFamily="18" charset="0"/>
                <a:cs typeface="Times New Roman" panose="02020603050405020304" pitchFamily="18" charset="0"/>
              </a:rPr>
              <a:t>Vrms</a:t>
            </a:r>
            <a:r>
              <a:rPr lang="en-US" dirty="0">
                <a:latin typeface="Times New Roman" panose="02020603050405020304" pitchFamily="18" charset="0"/>
                <a:cs typeface="Times New Roman" panose="02020603050405020304" pitchFamily="18" charset="0"/>
              </a:rPr>
              <a:t> or </a:t>
            </a:r>
            <a:r>
              <a:rPr lang="en-US" dirty="0" err="1">
                <a:latin typeface="Times New Roman" panose="02020603050405020304" pitchFamily="18" charset="0"/>
                <a:cs typeface="Times New Roman" panose="02020603050405020304" pitchFamily="18" charset="0"/>
              </a:rPr>
              <a:t>Irms</a:t>
            </a:r>
            <a:r>
              <a:rPr lang="en-US" dirty="0">
                <a:latin typeface="Times New Roman" panose="02020603050405020304" pitchFamily="18" charset="0"/>
                <a:cs typeface="Times New Roman" panose="02020603050405020304" pitchFamily="18" charset="0"/>
              </a:rPr>
              <a:t>): Also known as the effective value. It is the value of AC that produces the same amount of heat in a given resistor as a DC current would over the same time. This is the value read by standard AC voltmeters and ammeters.</a:t>
            </a:r>
          </a:p>
        </p:txBody>
      </p:sp>
    </p:spTree>
    <p:extLst>
      <p:ext uri="{BB962C8B-B14F-4D97-AF65-F5344CB8AC3E}">
        <p14:creationId xmlns:p14="http://schemas.microsoft.com/office/powerpoint/2010/main" val="3244909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A4B50-38B9-40DE-A70A-9E692A4982E0}"/>
              </a:ext>
            </a:extLst>
          </p:cNvPr>
          <p:cNvSpPr>
            <a:spLocks noGrp="1"/>
          </p:cNvSpPr>
          <p:nvPr>
            <p:ph type="title"/>
          </p:nvPr>
        </p:nvSpPr>
        <p:spPr/>
        <p:txBody>
          <a:bodyPr>
            <a:normAutofit fontScale="90000"/>
          </a:bodyPr>
          <a:lstStyle/>
          <a:p>
            <a:br>
              <a:rPr lang="en-US" b="1"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Waveform Factors</a:t>
            </a:r>
            <a:br>
              <a:rPr lang="en-US" b="1"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pic>
        <p:nvPicPr>
          <p:cNvPr id="5" name="Content Placeholder 4">
            <a:extLst>
              <a:ext uri="{FF2B5EF4-FFF2-40B4-BE49-F238E27FC236}">
                <a16:creationId xmlns:a16="http://schemas.microsoft.com/office/drawing/2014/main" id="{C07CF1C2-71AB-494A-B3F2-638537FD988D}"/>
              </a:ext>
            </a:extLst>
          </p:cNvPr>
          <p:cNvPicPr>
            <a:picLocks noGrp="1" noChangeAspect="1"/>
          </p:cNvPicPr>
          <p:nvPr>
            <p:ph idx="1"/>
          </p:nvPr>
        </p:nvPicPr>
        <p:blipFill>
          <a:blip r:embed="rId2"/>
          <a:stretch>
            <a:fillRect/>
          </a:stretch>
        </p:blipFill>
        <p:spPr>
          <a:xfrm>
            <a:off x="872197" y="1561514"/>
            <a:ext cx="7315200" cy="4375052"/>
          </a:xfrm>
        </p:spPr>
      </p:pic>
    </p:spTree>
    <p:extLst>
      <p:ext uri="{BB962C8B-B14F-4D97-AF65-F5344CB8AC3E}">
        <p14:creationId xmlns:p14="http://schemas.microsoft.com/office/powerpoint/2010/main" val="33954706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A4753-B53A-4109-BB40-BB99271F82CF}"/>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Differences between AC &amp; DC</a:t>
            </a:r>
          </a:p>
        </p:txBody>
      </p:sp>
      <p:pic>
        <p:nvPicPr>
          <p:cNvPr id="5" name="Content Placeholder 4">
            <a:extLst>
              <a:ext uri="{FF2B5EF4-FFF2-40B4-BE49-F238E27FC236}">
                <a16:creationId xmlns:a16="http://schemas.microsoft.com/office/drawing/2014/main" id="{B6454E32-935E-468A-9D08-19C5CBFDF320}"/>
              </a:ext>
            </a:extLst>
          </p:cNvPr>
          <p:cNvPicPr>
            <a:picLocks noGrp="1" noChangeAspect="1"/>
          </p:cNvPicPr>
          <p:nvPr>
            <p:ph idx="1"/>
          </p:nvPr>
        </p:nvPicPr>
        <p:blipFill>
          <a:blip r:embed="rId2"/>
          <a:stretch>
            <a:fillRect/>
          </a:stretch>
        </p:blipFill>
        <p:spPr>
          <a:xfrm>
            <a:off x="1001713" y="2083594"/>
            <a:ext cx="6362700" cy="4133850"/>
          </a:xfrm>
        </p:spPr>
      </p:pic>
    </p:spTree>
    <p:extLst>
      <p:ext uri="{BB962C8B-B14F-4D97-AF65-F5344CB8AC3E}">
        <p14:creationId xmlns:p14="http://schemas.microsoft.com/office/powerpoint/2010/main" val="32811363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2C8B2E2D-3BD4-45C7-AC04-D18C7FC7E746}"/>
              </a:ext>
            </a:extLst>
          </p:cNvPr>
          <p:cNvSpPr>
            <a:spLocks noGrp="1" noChangeArrowheads="1"/>
          </p:cNvSpPr>
          <p:nvPr>
            <p:ph type="title"/>
          </p:nvPr>
        </p:nvSpPr>
        <p:spPr bwMode="auto">
          <a:xfrm>
            <a:off x="457199" y="553751"/>
            <a:ext cx="7828671"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Inductive Reactance (X</a:t>
            </a: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L</a:t>
            </a:r>
            <a:r>
              <a:rPr kumimoji="0" lang="en-US" altLang="en-US" sz="3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t>
            </a:r>
          </a:p>
        </p:txBody>
      </p:sp>
      <p:pic>
        <p:nvPicPr>
          <p:cNvPr id="5" name="Content Placeholder 4">
            <a:extLst>
              <a:ext uri="{FF2B5EF4-FFF2-40B4-BE49-F238E27FC236}">
                <a16:creationId xmlns:a16="http://schemas.microsoft.com/office/drawing/2014/main" id="{A23AF7B8-1A26-4311-A773-7E333821DB09}"/>
              </a:ext>
            </a:extLst>
          </p:cNvPr>
          <p:cNvPicPr>
            <a:picLocks noGrp="1" noChangeAspect="1"/>
          </p:cNvPicPr>
          <p:nvPr>
            <p:ph idx="1"/>
          </p:nvPr>
        </p:nvPicPr>
        <p:blipFill>
          <a:blip r:embed="rId2"/>
          <a:stretch>
            <a:fillRect/>
          </a:stretch>
        </p:blipFill>
        <p:spPr>
          <a:xfrm>
            <a:off x="717452" y="1758462"/>
            <a:ext cx="7427741" cy="4178104"/>
          </a:xfrm>
        </p:spPr>
      </p:pic>
    </p:spTree>
    <p:extLst>
      <p:ext uri="{BB962C8B-B14F-4D97-AF65-F5344CB8AC3E}">
        <p14:creationId xmlns:p14="http://schemas.microsoft.com/office/powerpoint/2010/main" val="23429645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2BE7D-FB45-48C4-BF1E-6A945F539A9A}"/>
              </a:ext>
            </a:extLst>
          </p:cNvPr>
          <p:cNvSpPr>
            <a:spLocks noGrp="1"/>
          </p:cNvSpPr>
          <p:nvPr>
            <p:ph type="title"/>
          </p:nvPr>
        </p:nvSpPr>
        <p:spPr/>
        <p:txBody>
          <a:bodyPr/>
          <a:lstStyle/>
          <a:p>
            <a:r>
              <a:rPr lang="en-US" dirty="0"/>
              <a:t>Capacitive Reactance</a:t>
            </a:r>
            <a:r>
              <a:rPr lang="en-US" altLang="en-US" dirty="0">
                <a:latin typeface="Times New Roman" panose="02020603050405020304" pitchFamily="18" charset="0"/>
                <a:cs typeface="Times New Roman" panose="02020603050405020304" pitchFamily="18" charset="0"/>
              </a:rPr>
              <a:t> (X</a:t>
            </a:r>
            <a:r>
              <a:rPr lang="en-US" altLang="en-US" sz="3600" dirty="0">
                <a:latin typeface="Times New Roman" panose="02020603050405020304" pitchFamily="18" charset="0"/>
                <a:cs typeface="Times New Roman" panose="02020603050405020304" pitchFamily="18" charset="0"/>
              </a:rPr>
              <a:t>C</a:t>
            </a:r>
            <a:r>
              <a:rPr lang="en-US" altLang="en-US" dirty="0">
                <a:latin typeface="Times New Roman" panose="02020603050405020304" pitchFamily="18" charset="0"/>
                <a:cs typeface="Times New Roman" panose="02020603050405020304" pitchFamily="18" charset="0"/>
              </a:rPr>
              <a:t>)</a:t>
            </a:r>
            <a:endParaRPr lang="en-US" dirty="0"/>
          </a:p>
        </p:txBody>
      </p:sp>
      <p:pic>
        <p:nvPicPr>
          <p:cNvPr id="5" name="Content Placeholder 4">
            <a:extLst>
              <a:ext uri="{FF2B5EF4-FFF2-40B4-BE49-F238E27FC236}">
                <a16:creationId xmlns:a16="http://schemas.microsoft.com/office/drawing/2014/main" id="{7EC6D4A5-97BB-4861-8A56-0C403244D3C7}"/>
              </a:ext>
            </a:extLst>
          </p:cNvPr>
          <p:cNvPicPr>
            <a:picLocks noGrp="1" noChangeAspect="1"/>
          </p:cNvPicPr>
          <p:nvPr>
            <p:ph idx="1"/>
          </p:nvPr>
        </p:nvPicPr>
        <p:blipFill>
          <a:blip r:embed="rId2"/>
          <a:stretch>
            <a:fillRect/>
          </a:stretch>
        </p:blipFill>
        <p:spPr>
          <a:xfrm>
            <a:off x="1097281" y="1603717"/>
            <a:ext cx="7076048" cy="4220308"/>
          </a:xfrm>
        </p:spPr>
      </p:pic>
    </p:spTree>
    <p:extLst>
      <p:ext uri="{BB962C8B-B14F-4D97-AF65-F5344CB8AC3E}">
        <p14:creationId xmlns:p14="http://schemas.microsoft.com/office/powerpoint/2010/main" val="11808106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F6F79-A797-44F8-BD03-185C12FA308B}"/>
              </a:ext>
            </a:extLst>
          </p:cNvPr>
          <p:cNvSpPr>
            <a:spLocks noGrp="1"/>
          </p:cNvSpPr>
          <p:nvPr>
            <p:ph type="title"/>
          </p:nvPr>
        </p:nvSpPr>
        <p:spPr/>
        <p:txBody>
          <a:bodyPr>
            <a:normAutofit/>
          </a:bodyPr>
          <a:lstStyle/>
          <a:p>
            <a:r>
              <a:rPr lang="en-US" dirty="0">
                <a:latin typeface="Times New Roman" panose="02020603050405020304" pitchFamily="18" charset="0"/>
                <a:cs typeface="Times New Roman" panose="02020603050405020304" pitchFamily="18" charset="0"/>
              </a:rPr>
              <a:t>Conductance, </a:t>
            </a:r>
            <a:r>
              <a:rPr lang="en-US" dirty="0" err="1">
                <a:latin typeface="Times New Roman" panose="02020603050405020304" pitchFamily="18" charset="0"/>
                <a:cs typeface="Times New Roman" panose="02020603050405020304" pitchFamily="18" charset="0"/>
              </a:rPr>
              <a:t>Susceptance</a:t>
            </a:r>
            <a:r>
              <a:rPr lang="en-US" dirty="0">
                <a:latin typeface="Times New Roman" panose="02020603050405020304" pitchFamily="18" charset="0"/>
                <a:cs typeface="Times New Roman" panose="02020603050405020304" pitchFamily="18" charset="0"/>
              </a:rPr>
              <a:t>, and Admittance</a:t>
            </a:r>
          </a:p>
        </p:txBody>
      </p:sp>
      <p:pic>
        <p:nvPicPr>
          <p:cNvPr id="5" name="Content Placeholder 4">
            <a:extLst>
              <a:ext uri="{FF2B5EF4-FFF2-40B4-BE49-F238E27FC236}">
                <a16:creationId xmlns:a16="http://schemas.microsoft.com/office/drawing/2014/main" id="{B0FBDCCC-4DCF-4475-81A1-7CC3DEC656EF}"/>
              </a:ext>
            </a:extLst>
          </p:cNvPr>
          <p:cNvPicPr>
            <a:picLocks noGrp="1" noChangeAspect="1"/>
          </p:cNvPicPr>
          <p:nvPr>
            <p:ph idx="1"/>
          </p:nvPr>
        </p:nvPicPr>
        <p:blipFill>
          <a:blip r:embed="rId2"/>
          <a:stretch>
            <a:fillRect/>
          </a:stretch>
        </p:blipFill>
        <p:spPr>
          <a:xfrm>
            <a:off x="886265" y="1533378"/>
            <a:ext cx="7033846" cy="4670474"/>
          </a:xfrm>
        </p:spPr>
      </p:pic>
    </p:spTree>
    <p:extLst>
      <p:ext uri="{BB962C8B-B14F-4D97-AF65-F5344CB8AC3E}">
        <p14:creationId xmlns:p14="http://schemas.microsoft.com/office/powerpoint/2010/main" val="39915559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2AA64-C7B9-4E85-AEBA-A616FC272327}"/>
              </a:ext>
            </a:extLst>
          </p:cNvPr>
          <p:cNvSpPr>
            <a:spLocks noGrp="1"/>
          </p:cNvSpPr>
          <p:nvPr>
            <p:ph type="title"/>
          </p:nvPr>
        </p:nvSpPr>
        <p:spPr/>
        <p:txBody>
          <a:bodyPr/>
          <a:lstStyle/>
          <a:p>
            <a:r>
              <a:rPr lang="en-US" dirty="0"/>
              <a:t>R-L Series AC Circuit</a:t>
            </a:r>
          </a:p>
        </p:txBody>
      </p:sp>
      <p:pic>
        <p:nvPicPr>
          <p:cNvPr id="5" name="Content Placeholder 4">
            <a:extLst>
              <a:ext uri="{FF2B5EF4-FFF2-40B4-BE49-F238E27FC236}">
                <a16:creationId xmlns:a16="http://schemas.microsoft.com/office/drawing/2014/main" id="{1D3F77EB-5805-4B0D-B19A-69EE2464ACD6}"/>
              </a:ext>
            </a:extLst>
          </p:cNvPr>
          <p:cNvPicPr>
            <a:picLocks noGrp="1" noChangeAspect="1"/>
          </p:cNvPicPr>
          <p:nvPr>
            <p:ph idx="1"/>
          </p:nvPr>
        </p:nvPicPr>
        <p:blipFill rotWithShape="1">
          <a:blip r:embed="rId2"/>
          <a:stretch/>
        </p:blipFill>
        <p:spPr>
          <a:xfrm>
            <a:off x="1771326" y="2052638"/>
            <a:ext cx="4823474" cy="4195762"/>
          </a:xfrm>
        </p:spPr>
      </p:pic>
    </p:spTree>
    <p:extLst>
      <p:ext uri="{BB962C8B-B14F-4D97-AF65-F5344CB8AC3E}">
        <p14:creationId xmlns:p14="http://schemas.microsoft.com/office/powerpoint/2010/main" val="32601483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6BD728-EA1F-416D-A40F-730C46E9A024}"/>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R-C Series AC Circuit</a:t>
            </a:r>
          </a:p>
        </p:txBody>
      </p:sp>
      <p:pic>
        <p:nvPicPr>
          <p:cNvPr id="5" name="Content Placeholder 4">
            <a:extLst>
              <a:ext uri="{FF2B5EF4-FFF2-40B4-BE49-F238E27FC236}">
                <a16:creationId xmlns:a16="http://schemas.microsoft.com/office/drawing/2014/main" id="{6808D786-A475-4D3F-AF57-D98D6D2B7AC2}"/>
              </a:ext>
            </a:extLst>
          </p:cNvPr>
          <p:cNvPicPr>
            <a:picLocks noGrp="1" noChangeAspect="1"/>
          </p:cNvPicPr>
          <p:nvPr>
            <p:ph idx="1"/>
          </p:nvPr>
        </p:nvPicPr>
        <p:blipFill>
          <a:blip r:embed="rId2"/>
          <a:stretch>
            <a:fillRect/>
          </a:stretch>
        </p:blipFill>
        <p:spPr>
          <a:xfrm>
            <a:off x="979615" y="2096167"/>
            <a:ext cx="6406896" cy="4108704"/>
          </a:xfrm>
        </p:spPr>
      </p:pic>
    </p:spTree>
    <p:extLst>
      <p:ext uri="{BB962C8B-B14F-4D97-AF65-F5344CB8AC3E}">
        <p14:creationId xmlns:p14="http://schemas.microsoft.com/office/powerpoint/2010/main" val="23553739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464AC-747B-4B37-8B12-F9C2FFDEF53F}"/>
              </a:ext>
            </a:extLst>
          </p:cNvPr>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Series RLC Circuit</a:t>
            </a:r>
            <a:endParaRPr lang="en-US" dirty="0"/>
          </a:p>
        </p:txBody>
      </p:sp>
      <p:sp>
        <p:nvSpPr>
          <p:cNvPr id="3" name="Content Placeholder 2">
            <a:extLst>
              <a:ext uri="{FF2B5EF4-FFF2-40B4-BE49-F238E27FC236}">
                <a16:creationId xmlns:a16="http://schemas.microsoft.com/office/drawing/2014/main" id="{FDC0E5C6-1C6E-43E9-97A8-6F5D5B3A91D8}"/>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A </a:t>
            </a:r>
            <a:r>
              <a:rPr lang="en-US" b="1" dirty="0">
                <a:latin typeface="Times New Roman" panose="02020603050405020304" pitchFamily="18" charset="0"/>
                <a:cs typeface="Times New Roman" panose="02020603050405020304" pitchFamily="18" charset="0"/>
              </a:rPr>
              <a:t>Series RLC Circuit</a:t>
            </a:r>
            <a:r>
              <a:rPr lang="en-US" dirty="0">
                <a:latin typeface="Times New Roman" panose="02020603050405020304" pitchFamily="18" charset="0"/>
                <a:cs typeface="Times New Roman" panose="02020603050405020304" pitchFamily="18" charset="0"/>
              </a:rPr>
              <a:t> is an electrical circuit consisting of a resistor (R), an inductor (L), and a capacitor (C) all connected together in series to an alternating voltage source. Because these components are in series, they will have the same instantaneous current </a:t>
            </a:r>
            <a:r>
              <a:rPr lang="en-US" dirty="0" err="1">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(t) flowing through them.</a:t>
            </a:r>
          </a:p>
        </p:txBody>
      </p:sp>
    </p:spTree>
    <p:extLst>
      <p:ext uri="{BB962C8B-B14F-4D97-AF65-F5344CB8AC3E}">
        <p14:creationId xmlns:p14="http://schemas.microsoft.com/office/powerpoint/2010/main" val="38374193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52482-77D7-467F-A06D-88643780D816}"/>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Active</a:t>
            </a:r>
            <a:r>
              <a:rPr lang="en-US" dirty="0"/>
              <a:t> Power</a:t>
            </a:r>
          </a:p>
        </p:txBody>
      </p:sp>
      <p:sp>
        <p:nvSpPr>
          <p:cNvPr id="3" name="Content Placeholder 2">
            <a:extLst>
              <a:ext uri="{FF2B5EF4-FFF2-40B4-BE49-F238E27FC236}">
                <a16:creationId xmlns:a16="http://schemas.microsoft.com/office/drawing/2014/main" id="{505A2D5A-3137-4E1C-9126-40C081299780}"/>
              </a:ext>
            </a:extLst>
          </p:cNvPr>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Active Power (Real / True Power) - P Definition: The actual power consumed or dissipated to perform useful work (e.g., heat, motion, light). </a:t>
            </a:r>
          </a:p>
          <a:p>
            <a:r>
              <a:rPr lang="en-US" dirty="0">
                <a:latin typeface="Times New Roman" panose="02020603050405020304" pitchFamily="18" charset="0"/>
                <a:cs typeface="Times New Roman" panose="02020603050405020304" pitchFamily="18" charset="0"/>
              </a:rPr>
              <a:t>Formula: P = VI cos</a:t>
            </a:r>
            <a:r>
              <a:rPr lang="el-GR" dirty="0">
                <a:latin typeface="Times New Roman" panose="02020603050405020304" pitchFamily="18" charset="0"/>
                <a:cs typeface="Times New Roman" panose="02020603050405020304" pitchFamily="18" charset="0"/>
              </a:rPr>
              <a:t>φ</a:t>
            </a:r>
            <a:r>
              <a:rPr lang="en-US" dirty="0">
                <a:latin typeface="Times New Roman" panose="02020603050405020304" pitchFamily="18" charset="0"/>
                <a:cs typeface="Times New Roman" panose="02020603050405020304" pitchFamily="18" charset="0"/>
              </a:rPr>
              <a:t> </a:t>
            </a:r>
          </a:p>
          <a:p>
            <a:r>
              <a:rPr lang="en-US" dirty="0">
                <a:latin typeface="Times New Roman" panose="02020603050405020304" pitchFamily="18" charset="0"/>
                <a:cs typeface="Times New Roman" panose="02020603050405020304" pitchFamily="18" charset="0"/>
              </a:rPr>
              <a:t>Unit: Watts (W), Kilowatts (kW) </a:t>
            </a:r>
          </a:p>
          <a:p>
            <a:r>
              <a:rPr lang="en-US" dirty="0">
                <a:latin typeface="Times New Roman" panose="02020603050405020304" pitchFamily="18" charset="0"/>
                <a:cs typeface="Times New Roman" panose="02020603050405020304" pitchFamily="18" charset="0"/>
              </a:rPr>
              <a:t>Significance: Represents actual energy conversion per unit time. Electricity meters measure kilowatt-hours (kWh), which is integrated active power.</a:t>
            </a:r>
          </a:p>
        </p:txBody>
      </p:sp>
    </p:spTree>
    <p:extLst>
      <p:ext uri="{BB962C8B-B14F-4D97-AF65-F5344CB8AC3E}">
        <p14:creationId xmlns:p14="http://schemas.microsoft.com/office/powerpoint/2010/main" val="1440439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6EF59-0908-4941-9836-630F0DB533B5}"/>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Electric current</a:t>
            </a:r>
            <a:endParaRPr lang="en-US" dirty="0"/>
          </a:p>
        </p:txBody>
      </p:sp>
      <p:sp>
        <p:nvSpPr>
          <p:cNvPr id="4" name="Rectangle 1">
            <a:extLst>
              <a:ext uri="{FF2B5EF4-FFF2-40B4-BE49-F238E27FC236}">
                <a16:creationId xmlns:a16="http://schemas.microsoft.com/office/drawing/2014/main" id="{F87D1A34-67BA-4EEF-A341-468DDF7BDF3C}"/>
              </a:ext>
            </a:extLst>
          </p:cNvPr>
          <p:cNvSpPr>
            <a:spLocks noGrp="1" noChangeArrowheads="1"/>
          </p:cNvSpPr>
          <p:nvPr>
            <p:ph idx="1"/>
          </p:nvPr>
        </p:nvSpPr>
        <p:spPr bwMode="auto">
          <a:xfrm>
            <a:off x="457200" y="1635442"/>
            <a:ext cx="7673926" cy="5216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Electricity in Motion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Definition:</a:t>
            </a:r>
            <a:r>
              <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The rate of flow of electric charge (free electrons) through a cross-section of a conductor per unit of time.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SI Unit:</a:t>
            </a:r>
            <a:r>
              <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altLang="en-US" sz="2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Ampere (A)</a:t>
            </a:r>
            <a:r>
              <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often abbreviated as "Amp". (1 Ampere = 1 Coulomb/second).</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Direction of Current:</a:t>
            </a:r>
            <a:endPar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Conventional Current:</a:t>
            </a: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Historically defined as flowing from Positive (+) to Negative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Actual Electron Flow:</a:t>
            </a: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Free electrons actually drift from Negative (-) to Positive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78839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D43CD-548E-40BE-82C6-6FA206D53D11}"/>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Reactive Power</a:t>
            </a:r>
          </a:p>
        </p:txBody>
      </p:sp>
      <p:sp>
        <p:nvSpPr>
          <p:cNvPr id="3" name="Content Placeholder 2">
            <a:extLst>
              <a:ext uri="{FF2B5EF4-FFF2-40B4-BE49-F238E27FC236}">
                <a16:creationId xmlns:a16="http://schemas.microsoft.com/office/drawing/2014/main" id="{49AE35B3-E972-4CB0-B5E7-6EEC5E4B1860}"/>
              </a:ext>
            </a:extLst>
          </p:cNvPr>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Reactive Power - Q</a:t>
            </a:r>
          </a:p>
          <a:p>
            <a:r>
              <a:rPr lang="en-US" dirty="0">
                <a:latin typeface="Times New Roman" panose="02020603050405020304" pitchFamily="18" charset="0"/>
                <a:cs typeface="Times New Roman" panose="02020603050405020304" pitchFamily="18" charset="0"/>
              </a:rPr>
              <a:t>Definition: The power continuously oscillating between the supply source and the reactive elements (L and C) to sustain electromagnetic and electrostatic fields.</a:t>
            </a:r>
          </a:p>
          <a:p>
            <a:r>
              <a:rPr lang="en-US" dirty="0">
                <a:latin typeface="Times New Roman" panose="02020603050405020304" pitchFamily="18" charset="0"/>
                <a:cs typeface="Times New Roman" panose="02020603050405020304" pitchFamily="18" charset="0"/>
              </a:rPr>
              <a:t>Formula: Q = VI sin</a:t>
            </a:r>
            <a:r>
              <a:rPr lang="el-GR" dirty="0">
                <a:latin typeface="Times New Roman" panose="02020603050405020304" pitchFamily="18" charset="0"/>
                <a:cs typeface="Times New Roman" panose="02020603050405020304" pitchFamily="18" charset="0"/>
              </a:rPr>
              <a:t>φ</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Unit: Volt-Amperes Reactive (VAR), </a:t>
            </a:r>
            <a:r>
              <a:rPr lang="en-US" dirty="0" err="1">
                <a:latin typeface="Times New Roman" panose="02020603050405020304" pitchFamily="18" charset="0"/>
                <a:cs typeface="Times New Roman" panose="02020603050405020304" pitchFamily="18" charset="0"/>
              </a:rPr>
              <a:t>kVAR</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Significance: Although Q does zero real work, it is essential for creating the magnetic fields required by inductive machinery (motors, transformers, generators). However, excessive reactive power increases total current flow, causing higher line losses (I²R).</a:t>
            </a:r>
          </a:p>
        </p:txBody>
      </p:sp>
    </p:spTree>
    <p:extLst>
      <p:ext uri="{BB962C8B-B14F-4D97-AF65-F5344CB8AC3E}">
        <p14:creationId xmlns:p14="http://schemas.microsoft.com/office/powerpoint/2010/main" val="32665581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41001-5BDB-484C-A70B-7232202AFB69}"/>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Apparent Power</a:t>
            </a:r>
          </a:p>
        </p:txBody>
      </p:sp>
      <p:sp>
        <p:nvSpPr>
          <p:cNvPr id="3" name="Content Placeholder 2">
            <a:extLst>
              <a:ext uri="{FF2B5EF4-FFF2-40B4-BE49-F238E27FC236}">
                <a16:creationId xmlns:a16="http://schemas.microsoft.com/office/drawing/2014/main" id="{E49AD606-5A7A-4713-AD5E-27E050387B27}"/>
              </a:ext>
            </a:extLst>
          </p:cNvPr>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Apparent Power - S </a:t>
            </a:r>
          </a:p>
          <a:p>
            <a:r>
              <a:rPr lang="en-US" dirty="0">
                <a:latin typeface="Times New Roman" panose="02020603050405020304" pitchFamily="18" charset="0"/>
                <a:cs typeface="Times New Roman" panose="02020603050405020304" pitchFamily="18" charset="0"/>
              </a:rPr>
              <a:t>Definition: The total power delivered by the source to the circuit, representing the vector sum of active and reactive power. </a:t>
            </a:r>
          </a:p>
          <a:p>
            <a:r>
              <a:rPr lang="en-US" dirty="0">
                <a:latin typeface="Times New Roman" panose="02020603050405020304" pitchFamily="18" charset="0"/>
                <a:cs typeface="Times New Roman" panose="02020603050405020304" pitchFamily="18" charset="0"/>
              </a:rPr>
              <a:t>Formula: S = VI =</a:t>
            </a:r>
          </a:p>
          <a:p>
            <a:r>
              <a:rPr lang="en-US" dirty="0">
                <a:latin typeface="Times New Roman" panose="02020603050405020304" pitchFamily="18" charset="0"/>
                <a:cs typeface="Times New Roman" panose="02020603050405020304" pitchFamily="18" charset="0"/>
              </a:rPr>
              <a:t>Unit: Volt-Amperes (VA), Kilovolt-Amperes (kVA) </a:t>
            </a:r>
          </a:p>
          <a:p>
            <a:r>
              <a:rPr lang="en-US" dirty="0">
                <a:latin typeface="Times New Roman" panose="02020603050405020304" pitchFamily="18" charset="0"/>
                <a:cs typeface="Times New Roman" panose="02020603050405020304" pitchFamily="18" charset="0"/>
              </a:rPr>
              <a:t>Significance: Determines the total rating capacity of electrical equipment (transformers, generators, cables) regardless of the load's power factor.</a:t>
            </a:r>
          </a:p>
        </p:txBody>
      </p:sp>
      <p:pic>
        <p:nvPicPr>
          <p:cNvPr id="5" name="Picture 4">
            <a:extLst>
              <a:ext uri="{FF2B5EF4-FFF2-40B4-BE49-F238E27FC236}">
                <a16:creationId xmlns:a16="http://schemas.microsoft.com/office/drawing/2014/main" id="{7B2B9071-C77F-4453-A75D-2C075B2AB0D6}"/>
              </a:ext>
            </a:extLst>
          </p:cNvPr>
          <p:cNvPicPr>
            <a:picLocks noChangeAspect="1"/>
          </p:cNvPicPr>
          <p:nvPr/>
        </p:nvPicPr>
        <p:blipFill>
          <a:blip r:embed="rId2"/>
          <a:stretch>
            <a:fillRect/>
          </a:stretch>
        </p:blipFill>
        <p:spPr>
          <a:xfrm>
            <a:off x="3279195" y="3555609"/>
            <a:ext cx="1466410" cy="415949"/>
          </a:xfrm>
          <a:prstGeom prst="rect">
            <a:avLst/>
          </a:prstGeom>
        </p:spPr>
      </p:pic>
    </p:spTree>
    <p:extLst>
      <p:ext uri="{BB962C8B-B14F-4D97-AF65-F5344CB8AC3E}">
        <p14:creationId xmlns:p14="http://schemas.microsoft.com/office/powerpoint/2010/main" val="40994285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764AD9F9-5CB3-49C1-94F6-6EE5547A25CA}"/>
              </a:ext>
            </a:extLst>
          </p:cNvPr>
          <p:cNvSpPr>
            <a:spLocks noGrp="1" noChangeArrowheads="1"/>
          </p:cNvSpPr>
          <p:nvPr>
            <p:ph type="title"/>
          </p:nvPr>
        </p:nvSpPr>
        <p:spPr bwMode="auto">
          <a:xfrm>
            <a:off x="457200" y="522973"/>
            <a:ext cx="740664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3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Power Factor (PF)</a:t>
            </a:r>
          </a:p>
        </p:txBody>
      </p:sp>
      <p:pic>
        <p:nvPicPr>
          <p:cNvPr id="6" name="Content Placeholder 5">
            <a:extLst>
              <a:ext uri="{FF2B5EF4-FFF2-40B4-BE49-F238E27FC236}">
                <a16:creationId xmlns:a16="http://schemas.microsoft.com/office/drawing/2014/main" id="{D009F0A5-29D7-4D4C-BCFD-CF56A33C11FA}"/>
              </a:ext>
            </a:extLst>
          </p:cNvPr>
          <p:cNvPicPr>
            <a:picLocks noGrp="1" noChangeAspect="1"/>
          </p:cNvPicPr>
          <p:nvPr>
            <p:ph idx="1"/>
          </p:nvPr>
        </p:nvPicPr>
        <p:blipFill>
          <a:blip r:embed="rId2"/>
          <a:stretch>
            <a:fillRect/>
          </a:stretch>
        </p:blipFill>
        <p:spPr>
          <a:xfrm>
            <a:off x="801858" y="1406769"/>
            <a:ext cx="7258930" cy="4417255"/>
          </a:xfrm>
        </p:spPr>
      </p:pic>
    </p:spTree>
    <p:extLst>
      <p:ext uri="{BB962C8B-B14F-4D97-AF65-F5344CB8AC3E}">
        <p14:creationId xmlns:p14="http://schemas.microsoft.com/office/powerpoint/2010/main" val="19593852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EC90E-ACC0-47CD-B5AB-D5701C7D0DAB}"/>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Electromagnetic Field</a:t>
            </a:r>
          </a:p>
        </p:txBody>
      </p:sp>
      <p:sp>
        <p:nvSpPr>
          <p:cNvPr id="3" name="Content Placeholder 2">
            <a:extLst>
              <a:ext uri="{FF2B5EF4-FFF2-40B4-BE49-F238E27FC236}">
                <a16:creationId xmlns:a16="http://schemas.microsoft.com/office/drawing/2014/main" id="{073C2E65-87FB-4797-A6B3-F570A6494F90}"/>
              </a:ext>
            </a:extLst>
          </p:cNvPr>
          <p:cNvSpPr>
            <a:spLocks noGrp="1"/>
          </p:cNvSpPr>
          <p:nvPr>
            <p:ph idx="1"/>
          </p:nvPr>
        </p:nvSpPr>
        <p:spPr/>
        <p:txBody>
          <a:bodyPr>
            <a:normAutofit lnSpcReduction="10000"/>
          </a:bodyPr>
          <a:lstStyle/>
          <a:p>
            <a:r>
              <a:rPr lang="en-US" dirty="0">
                <a:latin typeface="Times New Roman" panose="02020603050405020304" pitchFamily="18" charset="0"/>
                <a:cs typeface="Times New Roman" panose="02020603050405020304" pitchFamily="18" charset="0"/>
              </a:rPr>
              <a:t>Electromagnetic Field Produced by Current Flow </a:t>
            </a:r>
          </a:p>
          <a:p>
            <a:r>
              <a:rPr lang="en-US" dirty="0">
                <a:latin typeface="Times New Roman" panose="02020603050405020304" pitchFamily="18" charset="0"/>
                <a:cs typeface="Times New Roman" panose="02020603050405020304" pitchFamily="18" charset="0"/>
              </a:rPr>
              <a:t>When an electric current (I) flows through a conductor, it generates a magnetic field in the surrounding space (Oersted's Law). </a:t>
            </a:r>
          </a:p>
          <a:p>
            <a:r>
              <a:rPr lang="en-US" dirty="0">
                <a:latin typeface="Times New Roman" panose="02020603050405020304" pitchFamily="18" charset="0"/>
                <a:cs typeface="Times New Roman" panose="02020603050405020304" pitchFamily="18" charset="0"/>
              </a:rPr>
              <a:t>Direction: Determined by the Right-Hand Thumb Rule (if the thumb points in the direction of current, the curled fingers indicate the direction of magnetic field lines). </a:t>
            </a:r>
          </a:p>
          <a:p>
            <a:r>
              <a:rPr lang="en-US" dirty="0">
                <a:latin typeface="Times New Roman" panose="02020603050405020304" pitchFamily="18" charset="0"/>
                <a:cs typeface="Times New Roman" panose="02020603050405020304" pitchFamily="18" charset="0"/>
              </a:rPr>
              <a:t>Shape: Concentric circular field lines around a straight wire, or concentrated parallel lines inside a solenoid/coil.</a:t>
            </a:r>
          </a:p>
          <a:p>
            <a:r>
              <a:rPr lang="en-US" b="1" dirty="0">
                <a:latin typeface="Times New Roman" panose="02020603050405020304" pitchFamily="18" charset="0"/>
                <a:cs typeface="Times New Roman" panose="02020603050405020304" pitchFamily="18" charset="0"/>
              </a:rPr>
              <a:t>Fundamentals of Magnetic Circuits</a:t>
            </a:r>
          </a:p>
          <a:p>
            <a:r>
              <a:rPr lang="en-US" dirty="0">
                <a:latin typeface="Times New Roman" panose="02020603050405020304" pitchFamily="18" charset="0"/>
                <a:cs typeface="Times New Roman" panose="02020603050405020304" pitchFamily="18" charset="0"/>
              </a:rPr>
              <a:t>A magnetic circuit is a closed path through which magnetic flux flows.</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54298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F29F7-DBF2-4B67-9A0D-CC0FDD08034F}"/>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Cont.</a:t>
            </a:r>
          </a:p>
        </p:txBody>
      </p:sp>
      <p:sp>
        <p:nvSpPr>
          <p:cNvPr id="3" name="Content Placeholder 2">
            <a:extLst>
              <a:ext uri="{FF2B5EF4-FFF2-40B4-BE49-F238E27FC236}">
                <a16:creationId xmlns:a16="http://schemas.microsoft.com/office/drawing/2014/main" id="{8B9506D3-3379-4E93-BF01-F5EC4F070DD2}"/>
              </a:ext>
            </a:extLst>
          </p:cNvPr>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Magnetomotive Force (MMF): The force or pressure that drives magnetic flux through a magnetic circuit. It is created by electric current passing through a coil of wire. </a:t>
            </a:r>
          </a:p>
          <a:p>
            <a:r>
              <a:rPr lang="en-US" dirty="0">
                <a:latin typeface="Times New Roman" panose="02020603050405020304" pitchFamily="18" charset="0"/>
                <a:cs typeface="Times New Roman" panose="02020603050405020304" pitchFamily="18" charset="0"/>
              </a:rPr>
              <a:t>Formula: MMF=N.I (where N is the number of turns and I is current). </a:t>
            </a:r>
          </a:p>
          <a:p>
            <a:r>
              <a:rPr lang="en-US" dirty="0">
                <a:latin typeface="Times New Roman" panose="02020603050405020304" pitchFamily="18" charset="0"/>
                <a:cs typeface="Times New Roman" panose="02020603050405020304" pitchFamily="18" charset="0"/>
              </a:rPr>
              <a:t>Unit: Ampere-turns (AT). </a:t>
            </a:r>
          </a:p>
          <a:p>
            <a:r>
              <a:rPr lang="en-US" dirty="0">
                <a:latin typeface="Times New Roman" panose="02020603050405020304" pitchFamily="18" charset="0"/>
                <a:cs typeface="Times New Roman" panose="02020603050405020304" pitchFamily="18" charset="0"/>
              </a:rPr>
              <a:t>Magnetic Flux (Ф): The total quantity of magnetic field lines passing through a given surface. Unit: Weber (Wb).</a:t>
            </a:r>
          </a:p>
        </p:txBody>
      </p:sp>
    </p:spTree>
    <p:extLst>
      <p:ext uri="{BB962C8B-B14F-4D97-AF65-F5344CB8AC3E}">
        <p14:creationId xmlns:p14="http://schemas.microsoft.com/office/powerpoint/2010/main" val="22999630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7A3C4-056B-4AAE-BF4B-26BD253310FE}"/>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Cont.</a:t>
            </a:r>
            <a:endParaRPr lang="en-US" dirty="0"/>
          </a:p>
        </p:txBody>
      </p:sp>
      <p:sp>
        <p:nvSpPr>
          <p:cNvPr id="3" name="Content Placeholder 2">
            <a:extLst>
              <a:ext uri="{FF2B5EF4-FFF2-40B4-BE49-F238E27FC236}">
                <a16:creationId xmlns:a16="http://schemas.microsoft.com/office/drawing/2014/main" id="{1C655AC5-90AC-4D62-9744-54C06CDB42C7}"/>
              </a:ext>
            </a:extLst>
          </p:cNvPr>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Reluctance (S or R): The opposition offered by a material or medium to the establishment of magnetic flux. </a:t>
            </a:r>
          </a:p>
          <a:p>
            <a:r>
              <a:rPr lang="en-US" dirty="0">
                <a:latin typeface="Times New Roman" panose="02020603050405020304" pitchFamily="18" charset="0"/>
                <a:cs typeface="Times New Roman" panose="02020603050405020304" pitchFamily="18" charset="0"/>
              </a:rPr>
              <a:t>Formula:</a:t>
            </a:r>
          </a:p>
          <a:p>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(where l = length of path, A = cross-sectional area, μ = absolute permeability). </a:t>
            </a:r>
          </a:p>
          <a:p>
            <a:pPr marL="0" indent="0">
              <a:buNone/>
            </a:pPr>
            <a:r>
              <a:rPr lang="en-US" dirty="0">
                <a:latin typeface="Times New Roman" panose="02020603050405020304" pitchFamily="18" charset="0"/>
                <a:cs typeface="Times New Roman" panose="02020603050405020304" pitchFamily="18" charset="0"/>
              </a:rPr>
              <a:t>Unit: AT/Wb or H-1.</a:t>
            </a:r>
          </a:p>
        </p:txBody>
      </p:sp>
      <p:pic>
        <p:nvPicPr>
          <p:cNvPr id="5" name="Picture 4">
            <a:extLst>
              <a:ext uri="{FF2B5EF4-FFF2-40B4-BE49-F238E27FC236}">
                <a16:creationId xmlns:a16="http://schemas.microsoft.com/office/drawing/2014/main" id="{30DA4BA1-4311-4822-AACA-CEA7F83E0736}"/>
              </a:ext>
            </a:extLst>
          </p:cNvPr>
          <p:cNvPicPr>
            <a:picLocks noChangeAspect="1"/>
          </p:cNvPicPr>
          <p:nvPr/>
        </p:nvPicPr>
        <p:blipFill>
          <a:blip r:embed="rId2"/>
          <a:stretch>
            <a:fillRect/>
          </a:stretch>
        </p:blipFill>
        <p:spPr>
          <a:xfrm>
            <a:off x="2809875" y="3151163"/>
            <a:ext cx="2507713" cy="1153551"/>
          </a:xfrm>
          <a:prstGeom prst="rect">
            <a:avLst/>
          </a:prstGeom>
        </p:spPr>
      </p:pic>
    </p:spTree>
    <p:extLst>
      <p:ext uri="{BB962C8B-B14F-4D97-AF65-F5344CB8AC3E}">
        <p14:creationId xmlns:p14="http://schemas.microsoft.com/office/powerpoint/2010/main" val="36838913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6029A-AD1C-40D2-81D3-A74FA1380DB5}"/>
              </a:ext>
            </a:extLst>
          </p:cNvPr>
          <p:cNvSpPr>
            <a:spLocks noGrp="1"/>
          </p:cNvSpPr>
          <p:nvPr>
            <p:ph type="title"/>
          </p:nvPr>
        </p:nvSpPr>
        <p:spPr/>
        <p:txBody>
          <a:bodyPr/>
          <a:lstStyle/>
          <a:p>
            <a:pPr algn="ctr"/>
            <a:r>
              <a:rPr lang="en-US" sz="3600" dirty="0">
                <a:solidFill>
                  <a:schemeClr val="tx1"/>
                </a:solidFill>
                <a:latin typeface="Times New Roman" panose="02020603050405020304" pitchFamily="18" charset="0"/>
                <a:cs typeface="Times New Roman" panose="02020603050405020304" pitchFamily="18" charset="0"/>
              </a:rPr>
              <a:t>Analogy between electric and magnetic circuit</a:t>
            </a:r>
            <a:br>
              <a:rPr lang="en-US" sz="3600" dirty="0">
                <a:solidFill>
                  <a:schemeClr val="tx1"/>
                </a:solidFill>
                <a:latin typeface="Times New Roman" panose="02020603050405020304" pitchFamily="18" charset="0"/>
                <a:cs typeface="Times New Roman" panose="02020603050405020304" pitchFamily="18" charset="0"/>
              </a:rPr>
            </a:br>
            <a:endParaRPr lang="en-US" sz="3600" dirty="0">
              <a:solidFill>
                <a:schemeClr val="tx1"/>
              </a:solidFill>
              <a:latin typeface="Times New Roman" panose="02020603050405020304" pitchFamily="18" charset="0"/>
              <a:cs typeface="Times New Roman" panose="02020603050405020304" pitchFamily="18" charset="0"/>
            </a:endParaRPr>
          </a:p>
        </p:txBody>
      </p:sp>
      <p:pic>
        <p:nvPicPr>
          <p:cNvPr id="7" name="Content Placeholder 6">
            <a:extLst>
              <a:ext uri="{FF2B5EF4-FFF2-40B4-BE49-F238E27FC236}">
                <a16:creationId xmlns:a16="http://schemas.microsoft.com/office/drawing/2014/main" id="{FDD46C46-466C-40D6-8A56-09B7DC4A7BE7}"/>
              </a:ext>
            </a:extLst>
          </p:cNvPr>
          <p:cNvPicPr>
            <a:picLocks noGrp="1" noChangeAspect="1"/>
          </p:cNvPicPr>
          <p:nvPr>
            <p:ph idx="1"/>
          </p:nvPr>
        </p:nvPicPr>
        <p:blipFill>
          <a:blip r:embed="rId2"/>
          <a:stretch>
            <a:fillRect/>
          </a:stretch>
        </p:blipFill>
        <p:spPr>
          <a:xfrm>
            <a:off x="827088" y="1853248"/>
            <a:ext cx="6711950" cy="4552033"/>
          </a:xfrm>
        </p:spPr>
      </p:pic>
    </p:spTree>
    <p:extLst>
      <p:ext uri="{BB962C8B-B14F-4D97-AF65-F5344CB8AC3E}">
        <p14:creationId xmlns:p14="http://schemas.microsoft.com/office/powerpoint/2010/main" val="7821727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DED53-B20B-4167-936B-5A3B68535C73}"/>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Faraday’s laws of electro-magnetic induction</a:t>
            </a:r>
          </a:p>
        </p:txBody>
      </p:sp>
      <p:pic>
        <p:nvPicPr>
          <p:cNvPr id="5" name="Content Placeholder 4">
            <a:extLst>
              <a:ext uri="{FF2B5EF4-FFF2-40B4-BE49-F238E27FC236}">
                <a16:creationId xmlns:a16="http://schemas.microsoft.com/office/drawing/2014/main" id="{2DFF5630-623E-4760-A32C-3C627908097C}"/>
              </a:ext>
            </a:extLst>
          </p:cNvPr>
          <p:cNvPicPr>
            <a:picLocks noGrp="1" noChangeAspect="1"/>
          </p:cNvPicPr>
          <p:nvPr>
            <p:ph idx="1"/>
          </p:nvPr>
        </p:nvPicPr>
        <p:blipFill>
          <a:blip r:embed="rId2"/>
          <a:stretch>
            <a:fillRect/>
          </a:stretch>
        </p:blipFill>
        <p:spPr>
          <a:xfrm>
            <a:off x="827088" y="2318497"/>
            <a:ext cx="6711950" cy="3664043"/>
          </a:xfrm>
        </p:spPr>
      </p:pic>
    </p:spTree>
    <p:extLst>
      <p:ext uri="{BB962C8B-B14F-4D97-AF65-F5344CB8AC3E}">
        <p14:creationId xmlns:p14="http://schemas.microsoft.com/office/powerpoint/2010/main" val="24356743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58E2E-40A5-4480-B318-3B1B5B1850E9}"/>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The Principle of Self-Induction</a:t>
            </a:r>
          </a:p>
        </p:txBody>
      </p:sp>
      <p:sp>
        <p:nvSpPr>
          <p:cNvPr id="3" name="Content Placeholder 2">
            <a:extLst>
              <a:ext uri="{FF2B5EF4-FFF2-40B4-BE49-F238E27FC236}">
                <a16:creationId xmlns:a16="http://schemas.microsoft.com/office/drawing/2014/main" id="{88BA2E70-0A00-4E1C-87A4-04879013543A}"/>
              </a:ext>
            </a:extLst>
          </p:cNvPr>
          <p:cNvSpPr>
            <a:spLocks noGrp="1"/>
          </p:cNvSpPr>
          <p:nvPr>
            <p:ph idx="1"/>
          </p:nvPr>
        </p:nvSpPr>
        <p:spPr>
          <a:xfrm>
            <a:off x="827700" y="1420837"/>
            <a:ext cx="6711654" cy="4827569"/>
          </a:xfrm>
        </p:spPr>
        <p:txBody>
          <a:bodyPr>
            <a:normAutofit/>
          </a:bodyPr>
          <a:lstStyle/>
          <a:p>
            <a:r>
              <a:rPr lang="en-US" sz="3600" dirty="0">
                <a:latin typeface="Times New Roman" panose="02020603050405020304" pitchFamily="18" charset="0"/>
                <a:cs typeface="Times New Roman" panose="02020603050405020304" pitchFamily="18" charset="0"/>
              </a:rPr>
              <a:t>Self-induction is the phenomenon where a changing current in a coil induces an electromotive force (EMF) within itself. This induced EMF always acts to oppose the change in current that created it, adhering to Lenz's Law.</a:t>
            </a:r>
          </a:p>
        </p:txBody>
      </p:sp>
    </p:spTree>
    <p:extLst>
      <p:ext uri="{BB962C8B-B14F-4D97-AF65-F5344CB8AC3E}">
        <p14:creationId xmlns:p14="http://schemas.microsoft.com/office/powerpoint/2010/main" val="10766107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54B33-980A-4F60-ADFB-268089C02074}"/>
              </a:ext>
            </a:extLst>
          </p:cNvPr>
          <p:cNvSpPr>
            <a:spLocks noGrp="1"/>
          </p:cNvSpPr>
          <p:nvPr>
            <p:ph type="title"/>
          </p:nvPr>
        </p:nvSpPr>
        <p:spPr/>
        <p:txBody>
          <a:bodyPr/>
          <a:lstStyle/>
          <a:p>
            <a:r>
              <a:rPr lang="en-US" sz="5400" dirty="0">
                <a:latin typeface="Times New Roman" panose="02020603050405020304" pitchFamily="18" charset="0"/>
                <a:cs typeface="Times New Roman" panose="02020603050405020304" pitchFamily="18" charset="0"/>
              </a:rPr>
              <a:t>Cont.</a:t>
            </a:r>
          </a:p>
        </p:txBody>
      </p:sp>
      <p:pic>
        <p:nvPicPr>
          <p:cNvPr id="5" name="Content Placeholder 4">
            <a:extLst>
              <a:ext uri="{FF2B5EF4-FFF2-40B4-BE49-F238E27FC236}">
                <a16:creationId xmlns:a16="http://schemas.microsoft.com/office/drawing/2014/main" id="{A3713B5B-4268-4023-98B5-A8DFCC998813}"/>
              </a:ext>
            </a:extLst>
          </p:cNvPr>
          <p:cNvPicPr>
            <a:picLocks noGrp="1" noChangeAspect="1"/>
          </p:cNvPicPr>
          <p:nvPr>
            <p:ph idx="1"/>
          </p:nvPr>
        </p:nvPicPr>
        <p:blipFill>
          <a:blip r:embed="rId2"/>
          <a:stretch>
            <a:fillRect/>
          </a:stretch>
        </p:blipFill>
        <p:spPr>
          <a:xfrm>
            <a:off x="827088" y="2318497"/>
            <a:ext cx="6711950" cy="3664043"/>
          </a:xfrm>
        </p:spPr>
      </p:pic>
    </p:spTree>
    <p:extLst>
      <p:ext uri="{BB962C8B-B14F-4D97-AF65-F5344CB8AC3E}">
        <p14:creationId xmlns:p14="http://schemas.microsoft.com/office/powerpoint/2010/main" val="3765618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40C4D-EF23-4620-9128-F30159AAAE03}"/>
              </a:ext>
            </a:extLst>
          </p:cNvPr>
          <p:cNvSpPr>
            <a:spLocks noGrp="1"/>
          </p:cNvSpPr>
          <p:nvPr>
            <p:ph type="title"/>
          </p:nvPr>
        </p:nvSpPr>
        <p:spPr/>
        <p:txBody>
          <a:bodyPr/>
          <a:lstStyle/>
          <a:p>
            <a:r>
              <a:rPr lang="en-US" dirty="0"/>
              <a:t>Electric Potential</a:t>
            </a:r>
          </a:p>
        </p:txBody>
      </p:sp>
      <p:sp>
        <p:nvSpPr>
          <p:cNvPr id="4" name="Rectangle 1">
            <a:extLst>
              <a:ext uri="{FF2B5EF4-FFF2-40B4-BE49-F238E27FC236}">
                <a16:creationId xmlns:a16="http://schemas.microsoft.com/office/drawing/2014/main" id="{AFFDCFE4-12CB-4FE6-80DA-892FFB535D92}"/>
              </a:ext>
            </a:extLst>
          </p:cNvPr>
          <p:cNvSpPr>
            <a:spLocks noGrp="1" noChangeArrowheads="1"/>
          </p:cNvSpPr>
          <p:nvPr>
            <p:ph idx="1"/>
          </p:nvPr>
        </p:nvSpPr>
        <p:spPr bwMode="auto">
          <a:xfrm>
            <a:off x="457200" y="1847246"/>
            <a:ext cx="7830457"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Electric Potential:</a:t>
            </a: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The work done in moving a unit positive charge from infinity to a specific point in an electric field.</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Potential Difference (Voltage):</a:t>
            </a: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The difference in electric potential between two distinct points. It represents the electrical "pressure" or driving force that pushes free electrons through a circuit.</a:t>
            </a:r>
          </a:p>
        </p:txBody>
      </p:sp>
    </p:spTree>
    <p:extLst>
      <p:ext uri="{BB962C8B-B14F-4D97-AF65-F5344CB8AC3E}">
        <p14:creationId xmlns:p14="http://schemas.microsoft.com/office/powerpoint/2010/main" val="35036253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2F63B-178A-4ACD-BEF4-7D36E479C63D}"/>
              </a:ext>
            </a:extLst>
          </p:cNvPr>
          <p:cNvSpPr>
            <a:spLocks noGrp="1"/>
          </p:cNvSpPr>
          <p:nvPr>
            <p:ph type="title"/>
          </p:nvPr>
        </p:nvSpPr>
        <p:spPr/>
        <p:txBody>
          <a:bodyPr/>
          <a:lstStyle/>
          <a:p>
            <a:r>
              <a:rPr lang="en-US" sz="4400" dirty="0">
                <a:latin typeface="Times New Roman" panose="02020603050405020304" pitchFamily="18" charset="0"/>
                <a:cs typeface="Times New Roman" panose="02020603050405020304" pitchFamily="18" charset="0"/>
              </a:rPr>
              <a:t>Cont.</a:t>
            </a:r>
            <a:endParaRPr lang="en-US" dirty="0"/>
          </a:p>
        </p:txBody>
      </p:sp>
      <p:pic>
        <p:nvPicPr>
          <p:cNvPr id="5" name="Content Placeholder 4">
            <a:extLst>
              <a:ext uri="{FF2B5EF4-FFF2-40B4-BE49-F238E27FC236}">
                <a16:creationId xmlns:a16="http://schemas.microsoft.com/office/drawing/2014/main" id="{1D68DF8E-014A-4120-BEDF-24E1CB0F62CA}"/>
              </a:ext>
            </a:extLst>
          </p:cNvPr>
          <p:cNvPicPr>
            <a:picLocks noGrp="1" noChangeAspect="1"/>
          </p:cNvPicPr>
          <p:nvPr>
            <p:ph idx="1"/>
          </p:nvPr>
        </p:nvPicPr>
        <p:blipFill>
          <a:blip r:embed="rId2"/>
          <a:stretch>
            <a:fillRect/>
          </a:stretch>
        </p:blipFill>
        <p:spPr>
          <a:xfrm>
            <a:off x="1024248" y="1983545"/>
            <a:ext cx="6769254" cy="4192171"/>
          </a:xfrm>
        </p:spPr>
      </p:pic>
    </p:spTree>
    <p:extLst>
      <p:ext uri="{BB962C8B-B14F-4D97-AF65-F5344CB8AC3E}">
        <p14:creationId xmlns:p14="http://schemas.microsoft.com/office/powerpoint/2010/main" val="17268403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4E1B9-A339-48C9-A1AE-B322801B4E56}"/>
              </a:ext>
            </a:extLst>
          </p:cNvPr>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The Principle of Mutual Induction</a:t>
            </a:r>
            <a:br>
              <a:rPr lang="en-US" b="1"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F761465-3012-4954-A5BC-805687F6D264}"/>
              </a:ext>
            </a:extLst>
          </p:cNvPr>
          <p:cNvSpPr>
            <a:spLocks noGrp="1"/>
          </p:cNvSpPr>
          <p:nvPr>
            <p:ph idx="1"/>
          </p:nvPr>
        </p:nvSpPr>
        <p:spPr/>
        <p:txBody>
          <a:bodyPr>
            <a:normAutofit/>
          </a:bodyPr>
          <a:lstStyle/>
          <a:p>
            <a:r>
              <a:rPr lang="en-US" sz="2800" dirty="0">
                <a:latin typeface="Times New Roman" panose="02020603050405020304" pitchFamily="18" charset="0"/>
                <a:cs typeface="Times New Roman" panose="02020603050405020304" pitchFamily="18" charset="0"/>
              </a:rPr>
              <a:t>Mutual induction is the phenomenon where a changing current in one coil (the </a:t>
            </a:r>
            <a:r>
              <a:rPr lang="en-US" sz="2800" i="1" dirty="0">
                <a:latin typeface="Times New Roman" panose="02020603050405020304" pitchFamily="18" charset="0"/>
                <a:cs typeface="Times New Roman" panose="02020603050405020304" pitchFamily="18" charset="0"/>
              </a:rPr>
              <a:t>primary</a:t>
            </a:r>
            <a:r>
              <a:rPr lang="en-US" sz="2800" dirty="0">
                <a:latin typeface="Times New Roman" panose="02020603050405020304" pitchFamily="18" charset="0"/>
                <a:cs typeface="Times New Roman" panose="02020603050405020304" pitchFamily="18" charset="0"/>
              </a:rPr>
              <a:t>) induces an electromotive force (EMF) across a </a:t>
            </a:r>
            <a:r>
              <a:rPr lang="en-US" sz="2800" i="1" dirty="0">
                <a:latin typeface="Times New Roman" panose="02020603050405020304" pitchFamily="18" charset="0"/>
                <a:cs typeface="Times New Roman" panose="02020603050405020304" pitchFamily="18" charset="0"/>
              </a:rPr>
              <a:t>second, adjacent</a:t>
            </a:r>
            <a:r>
              <a:rPr lang="en-US" sz="2800" dirty="0">
                <a:latin typeface="Times New Roman" panose="02020603050405020304" pitchFamily="18" charset="0"/>
                <a:cs typeface="Times New Roman" panose="02020603050405020304" pitchFamily="18" charset="0"/>
              </a:rPr>
              <a:t> coil (the </a:t>
            </a:r>
            <a:r>
              <a:rPr lang="en-US" sz="2800" i="1" dirty="0">
                <a:latin typeface="Times New Roman" panose="02020603050405020304" pitchFamily="18" charset="0"/>
                <a:cs typeface="Times New Roman" panose="02020603050405020304" pitchFamily="18" charset="0"/>
              </a:rPr>
              <a:t>secondary</a:t>
            </a:r>
            <a:r>
              <a:rPr lang="en-US" sz="2800" dirty="0">
                <a:latin typeface="Times New Roman" panose="02020603050405020304" pitchFamily="18" charset="0"/>
                <a:cs typeface="Times New Roman" panose="02020603050405020304" pitchFamily="18" charset="0"/>
              </a:rPr>
              <a:t>). This is achieved through the coupling of their magnetic fields; the two coils are electrically isolated.</a:t>
            </a:r>
          </a:p>
          <a:p>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95205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218A9-E959-4308-B270-A8207306E364}"/>
              </a:ext>
            </a:extLst>
          </p:cNvPr>
          <p:cNvSpPr>
            <a:spLocks noGrp="1"/>
          </p:cNvSpPr>
          <p:nvPr>
            <p:ph type="title"/>
          </p:nvPr>
        </p:nvSpPr>
        <p:spPr/>
        <p:txBody>
          <a:bodyPr/>
          <a:lstStyle/>
          <a:p>
            <a:r>
              <a:rPr lang="en-US" sz="4400" dirty="0">
                <a:latin typeface="Times New Roman" panose="02020603050405020304" pitchFamily="18" charset="0"/>
                <a:cs typeface="Times New Roman" panose="02020603050405020304" pitchFamily="18" charset="0"/>
              </a:rPr>
              <a:t>Cont.</a:t>
            </a:r>
            <a:endParaRPr lang="en-US" dirty="0"/>
          </a:p>
        </p:txBody>
      </p:sp>
      <p:pic>
        <p:nvPicPr>
          <p:cNvPr id="5" name="Content Placeholder 4">
            <a:extLst>
              <a:ext uri="{FF2B5EF4-FFF2-40B4-BE49-F238E27FC236}">
                <a16:creationId xmlns:a16="http://schemas.microsoft.com/office/drawing/2014/main" id="{D5AC85C4-EDD0-4C5D-B765-865C55671362}"/>
              </a:ext>
            </a:extLst>
          </p:cNvPr>
          <p:cNvPicPr>
            <a:picLocks noGrp="1" noChangeAspect="1"/>
          </p:cNvPicPr>
          <p:nvPr>
            <p:ph idx="1"/>
          </p:nvPr>
        </p:nvPicPr>
        <p:blipFill>
          <a:blip r:embed="rId2"/>
          <a:stretch>
            <a:fillRect/>
          </a:stretch>
        </p:blipFill>
        <p:spPr>
          <a:xfrm>
            <a:off x="827088" y="1645921"/>
            <a:ext cx="7055380" cy="4336620"/>
          </a:xfrm>
        </p:spPr>
      </p:pic>
    </p:spTree>
    <p:extLst>
      <p:ext uri="{BB962C8B-B14F-4D97-AF65-F5344CB8AC3E}">
        <p14:creationId xmlns:p14="http://schemas.microsoft.com/office/powerpoint/2010/main" val="275784810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F22BB-2AD4-41DB-B8DD-BC57C8410C56}"/>
              </a:ext>
            </a:extLst>
          </p:cNvPr>
          <p:cNvSpPr>
            <a:spLocks noGrp="1"/>
          </p:cNvSpPr>
          <p:nvPr>
            <p:ph type="title"/>
          </p:nvPr>
        </p:nvSpPr>
        <p:spPr/>
        <p:txBody>
          <a:bodyPr/>
          <a:lstStyle/>
          <a:p>
            <a:r>
              <a:rPr lang="en-US" sz="4000" dirty="0">
                <a:latin typeface="Times New Roman" panose="02020603050405020304" pitchFamily="18" charset="0"/>
                <a:cs typeface="Times New Roman" panose="02020603050405020304" pitchFamily="18" charset="0"/>
              </a:rPr>
              <a:t>Cont.</a:t>
            </a:r>
            <a:endParaRPr lang="en-US" dirty="0"/>
          </a:p>
        </p:txBody>
      </p:sp>
      <p:pic>
        <p:nvPicPr>
          <p:cNvPr id="5" name="Content Placeholder 4">
            <a:extLst>
              <a:ext uri="{FF2B5EF4-FFF2-40B4-BE49-F238E27FC236}">
                <a16:creationId xmlns:a16="http://schemas.microsoft.com/office/drawing/2014/main" id="{837BEAAC-F495-40A2-A34A-6424421D7124}"/>
              </a:ext>
            </a:extLst>
          </p:cNvPr>
          <p:cNvPicPr>
            <a:picLocks noGrp="1" noChangeAspect="1"/>
          </p:cNvPicPr>
          <p:nvPr>
            <p:ph idx="1"/>
          </p:nvPr>
        </p:nvPicPr>
        <p:blipFill>
          <a:blip r:embed="rId2"/>
          <a:stretch>
            <a:fillRect/>
          </a:stretch>
        </p:blipFill>
        <p:spPr>
          <a:xfrm>
            <a:off x="963613" y="2116931"/>
            <a:ext cx="6438900" cy="4067175"/>
          </a:xfrm>
        </p:spPr>
      </p:pic>
    </p:spTree>
    <p:extLst>
      <p:ext uri="{BB962C8B-B14F-4D97-AF65-F5344CB8AC3E}">
        <p14:creationId xmlns:p14="http://schemas.microsoft.com/office/powerpoint/2010/main" val="253264899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E49E3-5D5A-4197-A8A1-59B3F0AE071A}"/>
              </a:ext>
            </a:extLst>
          </p:cNvPr>
          <p:cNvSpPr>
            <a:spLocks noGrp="1"/>
          </p:cNvSpPr>
          <p:nvPr>
            <p:ph type="title"/>
          </p:nvPr>
        </p:nvSpPr>
        <p:spPr/>
        <p:txBody>
          <a:bodyPr/>
          <a:lstStyle/>
          <a:p>
            <a:r>
              <a:rPr lang="en-US" sz="4400" dirty="0">
                <a:latin typeface="Times New Roman" panose="02020603050405020304" pitchFamily="18" charset="0"/>
                <a:cs typeface="Times New Roman" panose="02020603050405020304" pitchFamily="18" charset="0"/>
              </a:rPr>
              <a:t>Self and mutually induced emf</a:t>
            </a:r>
          </a:p>
        </p:txBody>
      </p:sp>
      <p:pic>
        <p:nvPicPr>
          <p:cNvPr id="5" name="Content Placeholder 4">
            <a:extLst>
              <a:ext uri="{FF2B5EF4-FFF2-40B4-BE49-F238E27FC236}">
                <a16:creationId xmlns:a16="http://schemas.microsoft.com/office/drawing/2014/main" id="{08745428-3EB8-4F59-B1B6-33394683CEED}"/>
              </a:ext>
            </a:extLst>
          </p:cNvPr>
          <p:cNvPicPr>
            <a:picLocks noGrp="1" noChangeAspect="1"/>
          </p:cNvPicPr>
          <p:nvPr>
            <p:ph idx="1"/>
          </p:nvPr>
        </p:nvPicPr>
        <p:blipFill>
          <a:blip r:embed="rId2"/>
          <a:stretch>
            <a:fillRect/>
          </a:stretch>
        </p:blipFill>
        <p:spPr>
          <a:xfrm>
            <a:off x="827088" y="2319987"/>
            <a:ext cx="6711950" cy="3661063"/>
          </a:xfrm>
        </p:spPr>
      </p:pic>
    </p:spTree>
    <p:extLst>
      <p:ext uri="{BB962C8B-B14F-4D97-AF65-F5344CB8AC3E}">
        <p14:creationId xmlns:p14="http://schemas.microsoft.com/office/powerpoint/2010/main" val="10747337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5E199-8F44-4D89-B3FD-A05623E966B6}"/>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Energy stored in an inductor</a:t>
            </a:r>
          </a:p>
        </p:txBody>
      </p:sp>
      <p:pic>
        <p:nvPicPr>
          <p:cNvPr id="5" name="Content Placeholder 4">
            <a:extLst>
              <a:ext uri="{FF2B5EF4-FFF2-40B4-BE49-F238E27FC236}">
                <a16:creationId xmlns:a16="http://schemas.microsoft.com/office/drawing/2014/main" id="{BCBBC9C6-9C99-4A62-9435-9E0936E6E3A0}"/>
              </a:ext>
            </a:extLst>
          </p:cNvPr>
          <p:cNvPicPr>
            <a:picLocks noGrp="1" noChangeAspect="1"/>
          </p:cNvPicPr>
          <p:nvPr>
            <p:ph idx="1"/>
          </p:nvPr>
        </p:nvPicPr>
        <p:blipFill>
          <a:blip r:embed="rId2"/>
          <a:stretch>
            <a:fillRect/>
          </a:stretch>
        </p:blipFill>
        <p:spPr>
          <a:xfrm>
            <a:off x="827088" y="2266298"/>
            <a:ext cx="6711950" cy="3768441"/>
          </a:xfrm>
        </p:spPr>
      </p:pic>
    </p:spTree>
    <p:extLst>
      <p:ext uri="{BB962C8B-B14F-4D97-AF65-F5344CB8AC3E}">
        <p14:creationId xmlns:p14="http://schemas.microsoft.com/office/powerpoint/2010/main" val="11765872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E8152-BE19-422A-8407-1978F51B66F5}"/>
              </a:ext>
            </a:extLst>
          </p:cNvPr>
          <p:cNvSpPr>
            <a:spLocks noGrp="1"/>
          </p:cNvSpPr>
          <p:nvPr>
            <p:ph type="title"/>
          </p:nvPr>
        </p:nvSpPr>
        <p:spPr/>
        <p:txBody>
          <a:bodyPr/>
          <a:lstStyle/>
          <a:p>
            <a:pPr algn="ctr"/>
            <a:r>
              <a:rPr lang="en-US" sz="4400" dirty="0">
                <a:latin typeface="Times New Roman" panose="02020603050405020304" pitchFamily="18" charset="0"/>
                <a:cs typeface="Times New Roman" panose="02020603050405020304" pitchFamily="18" charset="0"/>
              </a:rPr>
              <a:t>Batteries</a:t>
            </a:r>
          </a:p>
        </p:txBody>
      </p:sp>
      <p:pic>
        <p:nvPicPr>
          <p:cNvPr id="5" name="Content Placeholder 4">
            <a:extLst>
              <a:ext uri="{FF2B5EF4-FFF2-40B4-BE49-F238E27FC236}">
                <a16:creationId xmlns:a16="http://schemas.microsoft.com/office/drawing/2014/main" id="{73CAAB82-35DE-4117-A0B6-6287DD540293}"/>
              </a:ext>
            </a:extLst>
          </p:cNvPr>
          <p:cNvPicPr>
            <a:picLocks noGrp="1" noChangeAspect="1"/>
          </p:cNvPicPr>
          <p:nvPr>
            <p:ph idx="1"/>
          </p:nvPr>
        </p:nvPicPr>
        <p:blipFill>
          <a:blip r:embed="rId2"/>
          <a:stretch>
            <a:fillRect/>
          </a:stretch>
        </p:blipFill>
        <p:spPr>
          <a:xfrm>
            <a:off x="827088" y="1322363"/>
            <a:ext cx="7832202" cy="4937760"/>
          </a:xfrm>
        </p:spPr>
      </p:pic>
    </p:spTree>
    <p:extLst>
      <p:ext uri="{BB962C8B-B14F-4D97-AF65-F5344CB8AC3E}">
        <p14:creationId xmlns:p14="http://schemas.microsoft.com/office/powerpoint/2010/main" val="6563869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4F85C-90B0-4943-914A-5BB1834E9A3A}"/>
              </a:ext>
            </a:extLst>
          </p:cNvPr>
          <p:cNvSpPr>
            <a:spLocks noGrp="1"/>
          </p:cNvSpPr>
          <p:nvPr>
            <p:ph type="title"/>
          </p:nvPr>
        </p:nvSpPr>
        <p:spPr/>
        <p:txBody>
          <a:bodyPr/>
          <a:lstStyle/>
          <a:p>
            <a:pPr algn="ctr"/>
            <a:r>
              <a:rPr lang="en-US" sz="4400" dirty="0">
                <a:latin typeface="Times New Roman" panose="02020603050405020304" pitchFamily="18" charset="0"/>
                <a:cs typeface="Times New Roman" panose="02020603050405020304" pitchFamily="18" charset="0"/>
              </a:rPr>
              <a:t>Series and Parallel combination of inductors</a:t>
            </a:r>
          </a:p>
        </p:txBody>
      </p:sp>
      <p:pic>
        <p:nvPicPr>
          <p:cNvPr id="5" name="Content Placeholder 4">
            <a:extLst>
              <a:ext uri="{FF2B5EF4-FFF2-40B4-BE49-F238E27FC236}">
                <a16:creationId xmlns:a16="http://schemas.microsoft.com/office/drawing/2014/main" id="{26EDD819-74E1-48A6-BE3C-D7F16E0A7291}"/>
              </a:ext>
            </a:extLst>
          </p:cNvPr>
          <p:cNvPicPr>
            <a:picLocks noGrp="1" noChangeAspect="1"/>
          </p:cNvPicPr>
          <p:nvPr>
            <p:ph idx="1"/>
          </p:nvPr>
        </p:nvPicPr>
        <p:blipFill>
          <a:blip r:embed="rId2"/>
          <a:stretch>
            <a:fillRect/>
          </a:stretch>
        </p:blipFill>
        <p:spPr>
          <a:xfrm>
            <a:off x="827088" y="1853248"/>
            <a:ext cx="7219632" cy="4552033"/>
          </a:xfrm>
        </p:spPr>
      </p:pic>
    </p:spTree>
    <p:extLst>
      <p:ext uri="{BB962C8B-B14F-4D97-AF65-F5344CB8AC3E}">
        <p14:creationId xmlns:p14="http://schemas.microsoft.com/office/powerpoint/2010/main" val="423718409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C1BCE-00B8-4C4E-BAF8-21203E00C7E6}"/>
              </a:ext>
            </a:extLst>
          </p:cNvPr>
          <p:cNvSpPr>
            <a:spLocks noGrp="1"/>
          </p:cNvSpPr>
          <p:nvPr>
            <p:ph type="title"/>
          </p:nvPr>
        </p:nvSpPr>
        <p:spPr/>
        <p:txBody>
          <a:bodyPr/>
          <a:lstStyle/>
          <a:p>
            <a:br>
              <a:rPr lang="en-US" sz="3200" dirty="0">
                <a:latin typeface="Times New Roman" panose="02020603050405020304" pitchFamily="18" charset="0"/>
                <a:cs typeface="Times New Roman" panose="02020603050405020304" pitchFamily="18" charset="0"/>
              </a:rPr>
            </a:br>
            <a:r>
              <a:rPr lang="en-US" sz="3200" dirty="0">
                <a:latin typeface="Times New Roman" panose="02020603050405020304" pitchFamily="18" charset="0"/>
                <a:cs typeface="Times New Roman" panose="02020603050405020304" pitchFamily="18" charset="0"/>
              </a:rPr>
              <a:t>Construction of a Lead-Acid Battery</a:t>
            </a:r>
          </a:p>
        </p:txBody>
      </p:sp>
      <p:sp>
        <p:nvSpPr>
          <p:cNvPr id="4" name="Rectangle 1">
            <a:extLst>
              <a:ext uri="{FF2B5EF4-FFF2-40B4-BE49-F238E27FC236}">
                <a16:creationId xmlns:a16="http://schemas.microsoft.com/office/drawing/2014/main" id="{E47672E8-5F6E-4073-BEC4-29ABBB1DC0AB}"/>
              </a:ext>
            </a:extLst>
          </p:cNvPr>
          <p:cNvSpPr>
            <a:spLocks noGrp="1" noChangeArrowheads="1"/>
          </p:cNvSpPr>
          <p:nvPr>
            <p:ph idx="1"/>
          </p:nvPr>
        </p:nvSpPr>
        <p:spPr bwMode="auto">
          <a:xfrm>
            <a:off x="827701" y="2404035"/>
            <a:ext cx="7055380" cy="3493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 standard </a:t>
            </a:r>
            <a:r>
              <a:rPr kumimoji="0" lang="en-US" altLang="en-US" sz="32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12V Lead-Acid Battery</a:t>
            </a:r>
            <a:r>
              <a:rPr kumimoji="0" lang="en-US" altLang="en-US" sz="3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consists of </a:t>
            </a:r>
            <a:r>
              <a:rPr kumimoji="0" lang="en-US" altLang="en-US" sz="32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6 individual 2V cells</a:t>
            </a:r>
            <a:r>
              <a:rPr kumimoji="0" lang="en-US" altLang="en-US" sz="3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connected in series inside a single container. Each cell generates approximately 2.1 V when fully charged, bringing the total terminal voltage to around 12.6V.</a:t>
            </a:r>
          </a:p>
        </p:txBody>
      </p:sp>
    </p:spTree>
    <p:extLst>
      <p:ext uri="{BB962C8B-B14F-4D97-AF65-F5344CB8AC3E}">
        <p14:creationId xmlns:p14="http://schemas.microsoft.com/office/powerpoint/2010/main" val="110943517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2290F-C5B3-49CF-AA7A-0A35E4B95556}"/>
              </a:ext>
            </a:extLst>
          </p:cNvPr>
          <p:cNvSpPr>
            <a:spLocks noGrp="1"/>
          </p:cNvSpPr>
          <p:nvPr>
            <p:ph type="title"/>
          </p:nvPr>
        </p:nvSpPr>
        <p:spPr/>
        <p:txBody>
          <a:bodyPr/>
          <a:lstStyle/>
          <a:p>
            <a:r>
              <a:rPr lang="en-US" sz="4000" dirty="0">
                <a:latin typeface="Times New Roman" panose="02020603050405020304" pitchFamily="18" charset="0"/>
                <a:cs typeface="Times New Roman" panose="02020603050405020304" pitchFamily="18" charset="0"/>
              </a:rPr>
              <a:t>Cont.</a:t>
            </a:r>
            <a:endParaRPr lang="en-US" dirty="0"/>
          </a:p>
        </p:txBody>
      </p:sp>
      <p:pic>
        <p:nvPicPr>
          <p:cNvPr id="5" name="Content Placeholder 4">
            <a:extLst>
              <a:ext uri="{FF2B5EF4-FFF2-40B4-BE49-F238E27FC236}">
                <a16:creationId xmlns:a16="http://schemas.microsoft.com/office/drawing/2014/main" id="{BA93096F-8946-44F5-8710-618E73D379EC}"/>
              </a:ext>
            </a:extLst>
          </p:cNvPr>
          <p:cNvPicPr>
            <a:picLocks noGrp="1" noChangeAspect="1"/>
          </p:cNvPicPr>
          <p:nvPr>
            <p:ph idx="1"/>
          </p:nvPr>
        </p:nvPicPr>
        <p:blipFill>
          <a:blip r:embed="rId2"/>
          <a:stretch>
            <a:fillRect/>
          </a:stretch>
        </p:blipFill>
        <p:spPr>
          <a:xfrm>
            <a:off x="942535" y="1631852"/>
            <a:ext cx="6752493" cy="4773430"/>
          </a:xfrm>
        </p:spPr>
      </p:pic>
    </p:spTree>
    <p:extLst>
      <p:ext uri="{BB962C8B-B14F-4D97-AF65-F5344CB8AC3E}">
        <p14:creationId xmlns:p14="http://schemas.microsoft.com/office/powerpoint/2010/main" val="10701684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926FFADA-83F0-44F6-AE3C-D6A3EC87D49B}"/>
              </a:ext>
            </a:extLst>
          </p:cNvPr>
          <p:cNvSpPr>
            <a:spLocks noGrp="1" noChangeArrowheads="1"/>
          </p:cNvSpPr>
          <p:nvPr>
            <p:ph type="title"/>
          </p:nvPr>
        </p:nvSpPr>
        <p:spPr bwMode="auto">
          <a:xfrm>
            <a:off x="457200" y="584529"/>
            <a:ext cx="687206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Electrical Power (P)</a:t>
            </a:r>
          </a:p>
        </p:txBody>
      </p:sp>
      <p:sp>
        <p:nvSpPr>
          <p:cNvPr id="3" name="Content Placeholder 2">
            <a:extLst>
              <a:ext uri="{FF2B5EF4-FFF2-40B4-BE49-F238E27FC236}">
                <a16:creationId xmlns:a16="http://schemas.microsoft.com/office/drawing/2014/main" id="{187F7858-B6AC-4B02-BEE6-F20D2F5D35C1}"/>
              </a:ext>
            </a:extLst>
          </p:cNvPr>
          <p:cNvSpPr>
            <a:spLocks noGrp="1"/>
          </p:cNvSpPr>
          <p:nvPr>
            <p:ph idx="1"/>
          </p:nvPr>
        </p:nvSpPr>
        <p:spPr>
          <a:xfrm>
            <a:off x="457200" y="1107750"/>
            <a:ext cx="8229600" cy="5018414"/>
          </a:xfrm>
        </p:spPr>
        <p:txBody>
          <a:bodyPr/>
          <a:lstStyle/>
          <a:p>
            <a:r>
              <a:rPr lang="en-US" b="1" dirty="0"/>
              <a:t>The Rate of Doing Work</a:t>
            </a:r>
          </a:p>
          <a:p>
            <a:r>
              <a:rPr lang="en-US" b="1" dirty="0"/>
              <a:t>Definition:</a:t>
            </a:r>
            <a:r>
              <a:rPr lang="en-US" dirty="0"/>
              <a:t> The rate at which electrical energy is consumed, transferred, or converted into another form of energy (like heat, light, or mechanical motion) by an electric circuit.</a:t>
            </a:r>
          </a:p>
          <a:p>
            <a:endParaRPr lang="en-US" dirty="0"/>
          </a:p>
          <a:p>
            <a:endParaRPr lang="en-US" dirty="0"/>
          </a:p>
        </p:txBody>
      </p:sp>
      <p:pic>
        <p:nvPicPr>
          <p:cNvPr id="7" name="Picture 6">
            <a:extLst>
              <a:ext uri="{FF2B5EF4-FFF2-40B4-BE49-F238E27FC236}">
                <a16:creationId xmlns:a16="http://schemas.microsoft.com/office/drawing/2014/main" id="{1C43D6F1-6F6B-4046-88BE-71DFB17F4566}"/>
              </a:ext>
            </a:extLst>
          </p:cNvPr>
          <p:cNvPicPr>
            <a:picLocks noChangeAspect="1"/>
          </p:cNvPicPr>
          <p:nvPr/>
        </p:nvPicPr>
        <p:blipFill>
          <a:blip r:embed="rId2"/>
          <a:stretch>
            <a:fillRect/>
          </a:stretch>
        </p:blipFill>
        <p:spPr>
          <a:xfrm>
            <a:off x="2307102" y="3730209"/>
            <a:ext cx="3953021" cy="2543262"/>
          </a:xfrm>
          <a:prstGeom prst="rect">
            <a:avLst/>
          </a:prstGeom>
        </p:spPr>
      </p:pic>
    </p:spTree>
    <p:extLst>
      <p:ext uri="{BB962C8B-B14F-4D97-AF65-F5344CB8AC3E}">
        <p14:creationId xmlns:p14="http://schemas.microsoft.com/office/powerpoint/2010/main" val="375210101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16836-E34D-4D14-A1EA-F578587658D6}"/>
              </a:ext>
            </a:extLst>
          </p:cNvPr>
          <p:cNvSpPr>
            <a:spLocks noGrp="1"/>
          </p:cNvSpPr>
          <p:nvPr>
            <p:ph type="title"/>
          </p:nvPr>
        </p:nvSpPr>
        <p:spPr/>
        <p:txBody>
          <a:bodyPr/>
          <a:lstStyle/>
          <a:p>
            <a:r>
              <a:rPr lang="en-US" sz="4400" dirty="0">
                <a:latin typeface="Times New Roman" panose="02020603050405020304" pitchFamily="18" charset="0"/>
                <a:cs typeface="Times New Roman" panose="02020603050405020304" pitchFamily="18" charset="0"/>
              </a:rPr>
              <a:t>Cont.</a:t>
            </a:r>
            <a:endParaRPr lang="en-US" dirty="0"/>
          </a:p>
        </p:txBody>
      </p:sp>
      <p:pic>
        <p:nvPicPr>
          <p:cNvPr id="5" name="Content Placeholder 4">
            <a:extLst>
              <a:ext uri="{FF2B5EF4-FFF2-40B4-BE49-F238E27FC236}">
                <a16:creationId xmlns:a16="http://schemas.microsoft.com/office/drawing/2014/main" id="{03DB6068-67C6-4444-92EA-663EB2879CB0}"/>
              </a:ext>
            </a:extLst>
          </p:cNvPr>
          <p:cNvPicPr>
            <a:picLocks noGrp="1" noChangeAspect="1"/>
          </p:cNvPicPr>
          <p:nvPr>
            <p:ph idx="1"/>
          </p:nvPr>
        </p:nvPicPr>
        <p:blipFill>
          <a:blip r:embed="rId2"/>
          <a:stretch>
            <a:fillRect/>
          </a:stretch>
        </p:blipFill>
        <p:spPr>
          <a:xfrm>
            <a:off x="886266" y="1519311"/>
            <a:ext cx="6653824" cy="4729089"/>
          </a:xfrm>
        </p:spPr>
      </p:pic>
    </p:spTree>
    <p:extLst>
      <p:ext uri="{BB962C8B-B14F-4D97-AF65-F5344CB8AC3E}">
        <p14:creationId xmlns:p14="http://schemas.microsoft.com/office/powerpoint/2010/main" val="18382430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DBBCC-6BB8-41D5-9B79-C26A8BA08A9B}"/>
              </a:ext>
            </a:extLst>
          </p:cNvPr>
          <p:cNvSpPr>
            <a:spLocks noGrp="1"/>
          </p:cNvSpPr>
          <p:nvPr>
            <p:ph type="title"/>
          </p:nvPr>
        </p:nvSpPr>
        <p:spPr/>
        <p:txBody>
          <a:bodyPr/>
          <a:lstStyle/>
          <a:p>
            <a:r>
              <a:rPr lang="en-US" sz="4000" dirty="0">
                <a:latin typeface="Times New Roman" panose="02020603050405020304" pitchFamily="18" charset="0"/>
                <a:cs typeface="Times New Roman" panose="02020603050405020304" pitchFamily="18" charset="0"/>
              </a:rPr>
              <a:t>Cont.</a:t>
            </a:r>
            <a:endParaRPr lang="en-US" dirty="0"/>
          </a:p>
        </p:txBody>
      </p:sp>
      <p:pic>
        <p:nvPicPr>
          <p:cNvPr id="5" name="Content Placeholder 4">
            <a:extLst>
              <a:ext uri="{FF2B5EF4-FFF2-40B4-BE49-F238E27FC236}">
                <a16:creationId xmlns:a16="http://schemas.microsoft.com/office/drawing/2014/main" id="{49136A40-9D8F-42C5-8F3E-235A0BEED7B5}"/>
              </a:ext>
            </a:extLst>
          </p:cNvPr>
          <p:cNvPicPr>
            <a:picLocks noGrp="1" noChangeAspect="1"/>
          </p:cNvPicPr>
          <p:nvPr>
            <p:ph idx="1"/>
          </p:nvPr>
        </p:nvPicPr>
        <p:blipFill>
          <a:blip r:embed="rId2"/>
          <a:stretch>
            <a:fillRect/>
          </a:stretch>
        </p:blipFill>
        <p:spPr>
          <a:xfrm>
            <a:off x="759655" y="2052638"/>
            <a:ext cx="6597747" cy="4352644"/>
          </a:xfrm>
        </p:spPr>
      </p:pic>
    </p:spTree>
    <p:extLst>
      <p:ext uri="{BB962C8B-B14F-4D97-AF65-F5344CB8AC3E}">
        <p14:creationId xmlns:p14="http://schemas.microsoft.com/office/powerpoint/2010/main" val="352443013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5D593-A452-4BDD-943C-A5D91180E320}"/>
              </a:ext>
            </a:extLst>
          </p:cNvPr>
          <p:cNvSpPr>
            <a:spLocks noGrp="1"/>
          </p:cNvSpPr>
          <p:nvPr>
            <p:ph type="title"/>
          </p:nvPr>
        </p:nvSpPr>
        <p:spPr/>
        <p:txBody>
          <a:bodyPr/>
          <a:lstStyle/>
          <a:p>
            <a:pPr algn="ctr"/>
            <a:r>
              <a:rPr lang="en-US" sz="3600" dirty="0">
                <a:latin typeface="Times New Roman" panose="02020603050405020304" pitchFamily="18" charset="0"/>
                <a:cs typeface="Times New Roman" panose="02020603050405020304" pitchFamily="18" charset="0"/>
              </a:rPr>
              <a:t>Working Principle of Lead-Acid Battery</a:t>
            </a:r>
          </a:p>
        </p:txBody>
      </p:sp>
      <p:sp>
        <p:nvSpPr>
          <p:cNvPr id="4" name="Rectangle 1">
            <a:extLst>
              <a:ext uri="{FF2B5EF4-FFF2-40B4-BE49-F238E27FC236}">
                <a16:creationId xmlns:a16="http://schemas.microsoft.com/office/drawing/2014/main" id="{2707FA34-9383-46D6-A440-AD2FDCB04802}"/>
              </a:ext>
            </a:extLst>
          </p:cNvPr>
          <p:cNvSpPr>
            <a:spLocks noGrp="1" noChangeArrowheads="1"/>
          </p:cNvSpPr>
          <p:nvPr>
            <p:ph idx="1"/>
          </p:nvPr>
        </p:nvSpPr>
        <p:spPr bwMode="auto">
          <a:xfrm>
            <a:off x="827701" y="2161612"/>
            <a:ext cx="7219020"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 lead-acid battery is a type of rechargeable battery that utilizes chemical reactions to store and release electrical energy. Its working principle is based on the reversible chemical reaction between lead and sulfuric acid.</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Inside a fully charged lead-acid battery, there are two electrodes: a positive electrode (anode) made of lead dioxide (PbO</a:t>
            </a:r>
            <a:r>
              <a:rPr kumimoji="0" lang="en-US" altLang="en-US"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2</a:t>
            </a: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and a negative electrode (cathode) made of sponge lead (Pb). Both electrodes are immersed in an electrolyte solution of sulfuric acid (H</a:t>
            </a:r>
            <a:r>
              <a:rPr kumimoji="0" lang="en-US" altLang="en-US"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2</a:t>
            </a: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SO</a:t>
            </a:r>
            <a:r>
              <a:rPr kumimoji="0" lang="en-US" altLang="en-US"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4</a:t>
            </a: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06084981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0A18CD-41B7-4F9F-8ED2-5421CBFA2A1A}"/>
              </a:ext>
            </a:extLst>
          </p:cNvPr>
          <p:cNvSpPr>
            <a:spLocks noGrp="1"/>
          </p:cNvSpPr>
          <p:nvPr>
            <p:ph type="title"/>
          </p:nvPr>
        </p:nvSpPr>
        <p:spPr/>
        <p:txBody>
          <a:bodyPr/>
          <a:lstStyle/>
          <a:p>
            <a:r>
              <a:rPr lang="en-US" sz="4400" dirty="0">
                <a:latin typeface="Times New Roman" panose="02020603050405020304" pitchFamily="18" charset="0"/>
                <a:cs typeface="Times New Roman" panose="02020603050405020304" pitchFamily="18" charset="0"/>
              </a:rPr>
              <a:t>Cont.</a:t>
            </a:r>
          </a:p>
        </p:txBody>
      </p:sp>
      <p:pic>
        <p:nvPicPr>
          <p:cNvPr id="5" name="Content Placeholder 4">
            <a:extLst>
              <a:ext uri="{FF2B5EF4-FFF2-40B4-BE49-F238E27FC236}">
                <a16:creationId xmlns:a16="http://schemas.microsoft.com/office/drawing/2014/main" id="{02934800-7B55-4EDA-9F7F-424B890AD7B1}"/>
              </a:ext>
            </a:extLst>
          </p:cNvPr>
          <p:cNvPicPr>
            <a:picLocks noGrp="1" noChangeAspect="1"/>
          </p:cNvPicPr>
          <p:nvPr>
            <p:ph idx="1"/>
          </p:nvPr>
        </p:nvPicPr>
        <p:blipFill>
          <a:blip r:embed="rId2"/>
          <a:stretch>
            <a:fillRect/>
          </a:stretch>
        </p:blipFill>
        <p:spPr>
          <a:xfrm>
            <a:off x="958850" y="2082019"/>
            <a:ext cx="6792448" cy="4192172"/>
          </a:xfrm>
        </p:spPr>
      </p:pic>
    </p:spTree>
    <p:extLst>
      <p:ext uri="{BB962C8B-B14F-4D97-AF65-F5344CB8AC3E}">
        <p14:creationId xmlns:p14="http://schemas.microsoft.com/office/powerpoint/2010/main" val="294821641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BEDFC-4EDD-4988-9FCB-1D88C4601BA8}"/>
              </a:ext>
            </a:extLst>
          </p:cNvPr>
          <p:cNvSpPr>
            <a:spLocks noGrp="1"/>
          </p:cNvSpPr>
          <p:nvPr>
            <p:ph type="title"/>
          </p:nvPr>
        </p:nvSpPr>
        <p:spPr/>
        <p:txBody>
          <a:bodyPr/>
          <a:lstStyle/>
          <a:p>
            <a:r>
              <a:rPr lang="en-US" sz="4000" dirty="0">
                <a:latin typeface="Times New Roman" panose="02020603050405020304" pitchFamily="18" charset="0"/>
                <a:cs typeface="Times New Roman" panose="02020603050405020304" pitchFamily="18" charset="0"/>
              </a:rPr>
              <a:t>Cont.</a:t>
            </a:r>
            <a:endParaRPr lang="en-US" dirty="0"/>
          </a:p>
        </p:txBody>
      </p:sp>
      <p:pic>
        <p:nvPicPr>
          <p:cNvPr id="5" name="Content Placeholder 4">
            <a:extLst>
              <a:ext uri="{FF2B5EF4-FFF2-40B4-BE49-F238E27FC236}">
                <a16:creationId xmlns:a16="http://schemas.microsoft.com/office/drawing/2014/main" id="{467472FD-DC80-4F02-BB72-9EC2C1B9FD2D}"/>
              </a:ext>
            </a:extLst>
          </p:cNvPr>
          <p:cNvPicPr>
            <a:picLocks noGrp="1" noChangeAspect="1"/>
          </p:cNvPicPr>
          <p:nvPr>
            <p:ph idx="1"/>
          </p:nvPr>
        </p:nvPicPr>
        <p:blipFill>
          <a:blip r:embed="rId2"/>
          <a:stretch>
            <a:fillRect/>
          </a:stretch>
        </p:blipFill>
        <p:spPr>
          <a:xfrm>
            <a:off x="1073150" y="2180492"/>
            <a:ext cx="6579675" cy="3967090"/>
          </a:xfrm>
        </p:spPr>
      </p:pic>
    </p:spTree>
    <p:extLst>
      <p:ext uri="{BB962C8B-B14F-4D97-AF65-F5344CB8AC3E}">
        <p14:creationId xmlns:p14="http://schemas.microsoft.com/office/powerpoint/2010/main" val="406261727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6D8E9-13C6-4101-8FE6-736466122576}"/>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Applications of Lead-Acid Batteries</a:t>
            </a:r>
          </a:p>
        </p:txBody>
      </p:sp>
      <p:pic>
        <p:nvPicPr>
          <p:cNvPr id="5" name="Content Placeholder 4">
            <a:extLst>
              <a:ext uri="{FF2B5EF4-FFF2-40B4-BE49-F238E27FC236}">
                <a16:creationId xmlns:a16="http://schemas.microsoft.com/office/drawing/2014/main" id="{96791F33-5DE3-4B5B-94BC-3D163A19BCF2}"/>
              </a:ext>
            </a:extLst>
          </p:cNvPr>
          <p:cNvPicPr>
            <a:picLocks noGrp="1" noChangeAspect="1"/>
          </p:cNvPicPr>
          <p:nvPr>
            <p:ph idx="1"/>
          </p:nvPr>
        </p:nvPicPr>
        <p:blipFill>
          <a:blip r:embed="rId2"/>
          <a:stretch>
            <a:fillRect/>
          </a:stretch>
        </p:blipFill>
        <p:spPr>
          <a:xfrm>
            <a:off x="1025525" y="2145506"/>
            <a:ext cx="6315075" cy="4010025"/>
          </a:xfrm>
        </p:spPr>
      </p:pic>
    </p:spTree>
    <p:extLst>
      <p:ext uri="{BB962C8B-B14F-4D97-AF65-F5344CB8AC3E}">
        <p14:creationId xmlns:p14="http://schemas.microsoft.com/office/powerpoint/2010/main" val="101469231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38167-71E9-4953-BE80-EF0D85FC75C2}"/>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Construction of Nickel-Cadmium</a:t>
            </a:r>
          </a:p>
        </p:txBody>
      </p:sp>
      <p:pic>
        <p:nvPicPr>
          <p:cNvPr id="5" name="Content Placeholder 4">
            <a:extLst>
              <a:ext uri="{FF2B5EF4-FFF2-40B4-BE49-F238E27FC236}">
                <a16:creationId xmlns:a16="http://schemas.microsoft.com/office/drawing/2014/main" id="{A6F9B384-9BEF-48CC-9E96-C4EBFF11A39F}"/>
              </a:ext>
            </a:extLst>
          </p:cNvPr>
          <p:cNvPicPr>
            <a:picLocks noGrp="1" noChangeAspect="1"/>
          </p:cNvPicPr>
          <p:nvPr>
            <p:ph idx="1"/>
          </p:nvPr>
        </p:nvPicPr>
        <p:blipFill>
          <a:blip r:embed="rId2"/>
          <a:stretch>
            <a:fillRect/>
          </a:stretch>
        </p:blipFill>
        <p:spPr>
          <a:xfrm>
            <a:off x="1101725" y="2264898"/>
            <a:ext cx="6551100" cy="3488788"/>
          </a:xfrm>
        </p:spPr>
      </p:pic>
    </p:spTree>
    <p:extLst>
      <p:ext uri="{BB962C8B-B14F-4D97-AF65-F5344CB8AC3E}">
        <p14:creationId xmlns:p14="http://schemas.microsoft.com/office/powerpoint/2010/main" val="137142409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3F600-A560-4F73-B986-1E527E3C588A}"/>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Working Principle</a:t>
            </a:r>
          </a:p>
        </p:txBody>
      </p:sp>
      <p:pic>
        <p:nvPicPr>
          <p:cNvPr id="5" name="Content Placeholder 4">
            <a:extLst>
              <a:ext uri="{FF2B5EF4-FFF2-40B4-BE49-F238E27FC236}">
                <a16:creationId xmlns:a16="http://schemas.microsoft.com/office/drawing/2014/main" id="{2F392887-FDCF-48C2-A375-B69BEB2C30C6}"/>
              </a:ext>
            </a:extLst>
          </p:cNvPr>
          <p:cNvPicPr>
            <a:picLocks noGrp="1" noChangeAspect="1"/>
          </p:cNvPicPr>
          <p:nvPr>
            <p:ph idx="1"/>
          </p:nvPr>
        </p:nvPicPr>
        <p:blipFill>
          <a:blip r:embed="rId2"/>
          <a:stretch>
            <a:fillRect/>
          </a:stretch>
        </p:blipFill>
        <p:spPr>
          <a:xfrm>
            <a:off x="822529" y="1674056"/>
            <a:ext cx="7055379" cy="4443376"/>
          </a:xfrm>
        </p:spPr>
      </p:pic>
    </p:spTree>
    <p:extLst>
      <p:ext uri="{BB962C8B-B14F-4D97-AF65-F5344CB8AC3E}">
        <p14:creationId xmlns:p14="http://schemas.microsoft.com/office/powerpoint/2010/main" val="84037414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C513F-BF8C-41F3-A1E1-2F8FB14C27BA}"/>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Cont.</a:t>
            </a:r>
          </a:p>
        </p:txBody>
      </p:sp>
      <p:pic>
        <p:nvPicPr>
          <p:cNvPr id="5" name="Content Placeholder 4">
            <a:extLst>
              <a:ext uri="{FF2B5EF4-FFF2-40B4-BE49-F238E27FC236}">
                <a16:creationId xmlns:a16="http://schemas.microsoft.com/office/drawing/2014/main" id="{2B9B44F7-3D94-4586-9006-E25541FD520B}"/>
              </a:ext>
            </a:extLst>
          </p:cNvPr>
          <p:cNvPicPr>
            <a:picLocks noGrp="1" noChangeAspect="1"/>
          </p:cNvPicPr>
          <p:nvPr>
            <p:ph idx="1"/>
          </p:nvPr>
        </p:nvPicPr>
        <p:blipFill>
          <a:blip r:embed="rId2"/>
          <a:stretch>
            <a:fillRect/>
          </a:stretch>
        </p:blipFill>
        <p:spPr>
          <a:xfrm>
            <a:off x="987425" y="2363373"/>
            <a:ext cx="7055380" cy="3432516"/>
          </a:xfrm>
        </p:spPr>
      </p:pic>
    </p:spTree>
    <p:extLst>
      <p:ext uri="{BB962C8B-B14F-4D97-AF65-F5344CB8AC3E}">
        <p14:creationId xmlns:p14="http://schemas.microsoft.com/office/powerpoint/2010/main" val="326170238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D2CF9-EF46-4411-8BAC-D31B3DA454FC}"/>
              </a:ext>
            </a:extLst>
          </p:cNvPr>
          <p:cNvSpPr>
            <a:spLocks noGrp="1"/>
          </p:cNvSpPr>
          <p:nvPr>
            <p:ph type="title"/>
          </p:nvPr>
        </p:nvSpPr>
        <p:spPr>
          <a:xfrm>
            <a:off x="484710" y="452718"/>
            <a:ext cx="7055380" cy="841510"/>
          </a:xfrm>
        </p:spPr>
        <p:txBody>
          <a:bodyPr/>
          <a:lstStyle/>
          <a:p>
            <a:r>
              <a:rPr lang="en-US" dirty="0">
                <a:latin typeface="Times New Roman" panose="02020603050405020304" pitchFamily="18" charset="0"/>
                <a:cs typeface="Times New Roman" panose="02020603050405020304" pitchFamily="18" charset="0"/>
              </a:rPr>
              <a:t>Applications</a:t>
            </a:r>
          </a:p>
        </p:txBody>
      </p:sp>
      <p:sp>
        <p:nvSpPr>
          <p:cNvPr id="3" name="Content Placeholder 2">
            <a:extLst>
              <a:ext uri="{FF2B5EF4-FFF2-40B4-BE49-F238E27FC236}">
                <a16:creationId xmlns:a16="http://schemas.microsoft.com/office/drawing/2014/main" id="{8A593862-0996-4188-BBB6-BD8156A5ACBB}"/>
              </a:ext>
            </a:extLst>
          </p:cNvPr>
          <p:cNvSpPr>
            <a:spLocks noGrp="1"/>
          </p:cNvSpPr>
          <p:nvPr>
            <p:ph idx="1"/>
          </p:nvPr>
        </p:nvSpPr>
        <p:spPr>
          <a:xfrm>
            <a:off x="827700" y="1294229"/>
            <a:ext cx="7669186" cy="4954178"/>
          </a:xfrm>
        </p:spPr>
        <p:txBody>
          <a:bodyPr>
            <a:noAutofit/>
          </a:bodyPr>
          <a:lstStyle/>
          <a:p>
            <a:pPr marL="0" indent="0">
              <a:buNone/>
            </a:pPr>
            <a:r>
              <a:rPr lang="en-US" dirty="0">
                <a:latin typeface="Times New Roman" panose="02020603050405020304" pitchFamily="18" charset="0"/>
                <a:cs typeface="Times New Roman" panose="02020603050405020304" pitchFamily="18" charset="0"/>
              </a:rPr>
              <a:t>Due to their low internal resistance, ability to deliver high surge currents, long cycle life, and reliable operation across extreme temperature ranges, Ni-Cd batteries are widely used in:</a:t>
            </a:r>
          </a:p>
          <a:p>
            <a:r>
              <a:rPr lang="en-US" b="1" dirty="0">
                <a:latin typeface="Times New Roman" panose="02020603050405020304" pitchFamily="18" charset="0"/>
                <a:cs typeface="Times New Roman" panose="02020603050405020304" pitchFamily="18" charset="0"/>
              </a:rPr>
              <a:t>Aviation &amp; Aerospace:</a:t>
            </a:r>
            <a:r>
              <a:rPr lang="en-US" dirty="0">
                <a:latin typeface="Times New Roman" panose="02020603050405020304" pitchFamily="18" charset="0"/>
                <a:cs typeface="Times New Roman" panose="02020603050405020304" pitchFamily="18" charset="0"/>
              </a:rPr>
              <a:t> Aircraft engine starting, onboard emergency backup power systems, and satellite power supplies.</a:t>
            </a:r>
          </a:p>
          <a:p>
            <a:r>
              <a:rPr lang="en-US" b="1" dirty="0">
                <a:latin typeface="Times New Roman" panose="02020603050405020304" pitchFamily="18" charset="0"/>
                <a:cs typeface="Times New Roman" panose="02020603050405020304" pitchFamily="18" charset="0"/>
              </a:rPr>
              <a:t>Emergency &amp; Backup Systems:</a:t>
            </a:r>
            <a:r>
              <a:rPr lang="en-US" dirty="0">
                <a:latin typeface="Times New Roman" panose="02020603050405020304" pitchFamily="18" charset="0"/>
                <a:cs typeface="Times New Roman" panose="02020603050405020304" pitchFamily="18" charset="0"/>
              </a:rPr>
              <a:t> Emergency lighting fixtures, medical equipment power backups, and uninterrupted power supply (UPS) units.</a:t>
            </a:r>
          </a:p>
          <a:p>
            <a:r>
              <a:rPr lang="en-US" b="1" dirty="0">
                <a:latin typeface="Times New Roman" panose="02020603050405020304" pitchFamily="18" charset="0"/>
                <a:cs typeface="Times New Roman" panose="02020603050405020304" pitchFamily="18" charset="0"/>
              </a:rPr>
              <a:t>Industrial &amp; Electrical Utilities:</a:t>
            </a:r>
            <a:r>
              <a:rPr lang="en-US" dirty="0">
                <a:latin typeface="Times New Roman" panose="02020603050405020304" pitchFamily="18" charset="0"/>
                <a:cs typeface="Times New Roman" panose="02020603050405020304" pitchFamily="18" charset="0"/>
              </a:rPr>
              <a:t> Railway signaling, switchgear actuation, substations, and telecommunications towers.</a:t>
            </a:r>
          </a:p>
          <a:p>
            <a:r>
              <a:rPr lang="en-US" b="1" dirty="0">
                <a:latin typeface="Times New Roman" panose="02020603050405020304" pitchFamily="18" charset="0"/>
                <a:cs typeface="Times New Roman" panose="02020603050405020304" pitchFamily="18" charset="0"/>
              </a:rPr>
              <a:t>Portable Power Tools &amp; Devices:</a:t>
            </a:r>
            <a:r>
              <a:rPr lang="en-US" dirty="0">
                <a:latin typeface="Times New Roman" panose="02020603050405020304" pitchFamily="18" charset="0"/>
                <a:cs typeface="Times New Roman" panose="02020603050405020304" pitchFamily="18" charset="0"/>
              </a:rPr>
              <a:t> High-drain corded/cordless power tools, two-way radios, and commercial photography equipment.</a:t>
            </a:r>
          </a:p>
          <a:p>
            <a:r>
              <a:rPr lang="en-US" b="1" dirty="0">
                <a:latin typeface="Times New Roman" panose="02020603050405020304" pitchFamily="18" charset="0"/>
                <a:cs typeface="Times New Roman" panose="02020603050405020304" pitchFamily="18" charset="0"/>
              </a:rPr>
              <a:t>Consumer Electronics:</a:t>
            </a:r>
            <a:r>
              <a:rPr lang="en-US" dirty="0">
                <a:latin typeface="Times New Roman" panose="02020603050405020304" pitchFamily="18" charset="0"/>
                <a:cs typeface="Times New Roman" panose="02020603050405020304" pitchFamily="18" charset="0"/>
              </a:rPr>
              <a:t> Standby power for alarm systems, cordless phones, and solar-powered outdoor garden lights.</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53091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4D27398A-EE73-491A-AAF6-072888965ED5}"/>
              </a:ext>
            </a:extLst>
          </p:cNvPr>
          <p:cNvSpPr>
            <a:spLocks noGrp="1" noChangeArrowheads="1"/>
          </p:cNvSpPr>
          <p:nvPr>
            <p:ph type="title"/>
          </p:nvPr>
        </p:nvSpPr>
        <p:spPr bwMode="auto">
          <a:xfrm>
            <a:off x="457199" y="522974"/>
            <a:ext cx="744884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3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Electrical Energy (E)</a:t>
            </a:r>
          </a:p>
        </p:txBody>
      </p:sp>
      <p:sp>
        <p:nvSpPr>
          <p:cNvPr id="3" name="Content Placeholder 2">
            <a:extLst>
              <a:ext uri="{FF2B5EF4-FFF2-40B4-BE49-F238E27FC236}">
                <a16:creationId xmlns:a16="http://schemas.microsoft.com/office/drawing/2014/main" id="{7F197843-5F63-408D-B3DE-D66EE7932C3F}"/>
              </a:ext>
            </a:extLst>
          </p:cNvPr>
          <p:cNvSpPr>
            <a:spLocks noGrp="1"/>
          </p:cNvSpPr>
          <p:nvPr>
            <p:ph idx="1"/>
          </p:nvPr>
        </p:nvSpPr>
        <p:spPr>
          <a:xfrm>
            <a:off x="457200" y="1169306"/>
            <a:ext cx="8229600" cy="4956858"/>
          </a:xfrm>
        </p:spPr>
        <p:txBody>
          <a:bodyPr/>
          <a:lstStyle/>
          <a:p>
            <a:r>
              <a:rPr lang="en-US" b="1" dirty="0">
                <a:latin typeface="Times New Roman" panose="02020603050405020304" pitchFamily="18" charset="0"/>
                <a:cs typeface="Times New Roman" panose="02020603050405020304" pitchFamily="18" charset="0"/>
              </a:rPr>
              <a:t>Work Done Over Time</a:t>
            </a:r>
          </a:p>
          <a:p>
            <a:r>
              <a:rPr lang="en-US" b="1" dirty="0">
                <a:latin typeface="Times New Roman" panose="02020603050405020304" pitchFamily="18" charset="0"/>
                <a:cs typeface="Times New Roman" panose="02020603050405020304" pitchFamily="18" charset="0"/>
              </a:rPr>
              <a:t>Definition:</a:t>
            </a:r>
            <a:r>
              <a:rPr lang="en-US" dirty="0">
                <a:latin typeface="Times New Roman" panose="02020603050405020304" pitchFamily="18" charset="0"/>
                <a:cs typeface="Times New Roman" panose="02020603050405020304" pitchFamily="18" charset="0"/>
              </a:rPr>
              <a:t> The total capacity to do work, representing the cumulative amount of electrical power consumed over a specific duration.</a:t>
            </a:r>
          </a:p>
          <a:p>
            <a:endParaRPr lang="en-US"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1F159873-DEA4-4B18-9A5D-81A06F8FD9DC}"/>
              </a:ext>
            </a:extLst>
          </p:cNvPr>
          <p:cNvPicPr>
            <a:picLocks noChangeAspect="1"/>
          </p:cNvPicPr>
          <p:nvPr/>
        </p:nvPicPr>
        <p:blipFill>
          <a:blip r:embed="rId2"/>
          <a:stretch>
            <a:fillRect/>
          </a:stretch>
        </p:blipFill>
        <p:spPr>
          <a:xfrm>
            <a:off x="3262239" y="3268664"/>
            <a:ext cx="3659066" cy="3066362"/>
          </a:xfrm>
          <a:prstGeom prst="rect">
            <a:avLst/>
          </a:prstGeom>
        </p:spPr>
      </p:pic>
    </p:spTree>
    <p:extLst>
      <p:ext uri="{BB962C8B-B14F-4D97-AF65-F5344CB8AC3E}">
        <p14:creationId xmlns:p14="http://schemas.microsoft.com/office/powerpoint/2010/main" val="197942775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D5DA3-FB7F-4135-B284-4C7D9CAE90BA}"/>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Construction of a Lithium-Ion (Li-Ion) Battery</a:t>
            </a:r>
          </a:p>
        </p:txBody>
      </p:sp>
      <p:pic>
        <p:nvPicPr>
          <p:cNvPr id="5" name="Content Placeholder 4">
            <a:extLst>
              <a:ext uri="{FF2B5EF4-FFF2-40B4-BE49-F238E27FC236}">
                <a16:creationId xmlns:a16="http://schemas.microsoft.com/office/drawing/2014/main" id="{BAE4CB79-B8DE-4865-83FC-F8F893F7E840}"/>
              </a:ext>
            </a:extLst>
          </p:cNvPr>
          <p:cNvPicPr>
            <a:picLocks noGrp="1" noChangeAspect="1"/>
          </p:cNvPicPr>
          <p:nvPr>
            <p:ph idx="1"/>
          </p:nvPr>
        </p:nvPicPr>
        <p:blipFill>
          <a:blip r:embed="rId2"/>
          <a:stretch>
            <a:fillRect/>
          </a:stretch>
        </p:blipFill>
        <p:spPr>
          <a:xfrm>
            <a:off x="1082675" y="2222696"/>
            <a:ext cx="6865571" cy="3713870"/>
          </a:xfrm>
        </p:spPr>
      </p:pic>
    </p:spTree>
    <p:extLst>
      <p:ext uri="{BB962C8B-B14F-4D97-AF65-F5344CB8AC3E}">
        <p14:creationId xmlns:p14="http://schemas.microsoft.com/office/powerpoint/2010/main" val="231402711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34D8F-2983-4EDB-8C60-D6907E3526AD}"/>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Working Principle</a:t>
            </a:r>
          </a:p>
        </p:txBody>
      </p:sp>
      <p:pic>
        <p:nvPicPr>
          <p:cNvPr id="5" name="Content Placeholder 4">
            <a:extLst>
              <a:ext uri="{FF2B5EF4-FFF2-40B4-BE49-F238E27FC236}">
                <a16:creationId xmlns:a16="http://schemas.microsoft.com/office/drawing/2014/main" id="{D9B0DEEA-1F90-4470-B48C-3C03ADBF5355}"/>
              </a:ext>
            </a:extLst>
          </p:cNvPr>
          <p:cNvPicPr>
            <a:picLocks noGrp="1" noChangeAspect="1"/>
          </p:cNvPicPr>
          <p:nvPr>
            <p:ph idx="1"/>
          </p:nvPr>
        </p:nvPicPr>
        <p:blipFill>
          <a:blip r:embed="rId2"/>
          <a:stretch>
            <a:fillRect/>
          </a:stretch>
        </p:blipFill>
        <p:spPr>
          <a:xfrm>
            <a:off x="1167072" y="2052638"/>
            <a:ext cx="6031981" cy="4195762"/>
          </a:xfrm>
        </p:spPr>
      </p:pic>
    </p:spTree>
    <p:extLst>
      <p:ext uri="{BB962C8B-B14F-4D97-AF65-F5344CB8AC3E}">
        <p14:creationId xmlns:p14="http://schemas.microsoft.com/office/powerpoint/2010/main" val="274521416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B55AA-3A82-4274-B239-E39C72EED38A}"/>
              </a:ext>
            </a:extLst>
          </p:cNvPr>
          <p:cNvSpPr>
            <a:spLocks noGrp="1"/>
          </p:cNvSpPr>
          <p:nvPr>
            <p:ph type="title"/>
          </p:nvPr>
        </p:nvSpPr>
        <p:spPr>
          <a:xfrm>
            <a:off x="484710" y="452718"/>
            <a:ext cx="7055380" cy="686765"/>
          </a:xfrm>
        </p:spPr>
        <p:txBody>
          <a:bodyPr/>
          <a:lstStyle/>
          <a:p>
            <a:r>
              <a:rPr lang="en-US" dirty="0">
                <a:latin typeface="Times New Roman" panose="02020603050405020304" pitchFamily="18" charset="0"/>
                <a:cs typeface="Times New Roman" panose="02020603050405020304" pitchFamily="18" charset="0"/>
              </a:rPr>
              <a:t>Applications</a:t>
            </a:r>
            <a:endParaRPr lang="en-US" dirty="0"/>
          </a:p>
        </p:txBody>
      </p:sp>
      <p:sp>
        <p:nvSpPr>
          <p:cNvPr id="3" name="Content Placeholder 2">
            <a:extLst>
              <a:ext uri="{FF2B5EF4-FFF2-40B4-BE49-F238E27FC236}">
                <a16:creationId xmlns:a16="http://schemas.microsoft.com/office/drawing/2014/main" id="{623AC43A-4C77-4406-A58A-B7A94C022FC1}"/>
              </a:ext>
            </a:extLst>
          </p:cNvPr>
          <p:cNvSpPr>
            <a:spLocks noGrp="1"/>
          </p:cNvSpPr>
          <p:nvPr>
            <p:ph idx="1"/>
          </p:nvPr>
        </p:nvSpPr>
        <p:spPr>
          <a:xfrm>
            <a:off x="827700" y="1139483"/>
            <a:ext cx="7866134" cy="5718517"/>
          </a:xfrm>
        </p:spPr>
        <p:txBody>
          <a:bodyPr>
            <a:noAutofit/>
          </a:bodyPr>
          <a:lstStyle/>
          <a:p>
            <a:pPr marL="0" indent="0">
              <a:buNone/>
            </a:pPr>
            <a:r>
              <a:rPr lang="en-US" dirty="0">
                <a:latin typeface="Times New Roman" panose="02020603050405020304" pitchFamily="18" charset="0"/>
                <a:cs typeface="Times New Roman" panose="02020603050405020304" pitchFamily="18" charset="0"/>
              </a:rPr>
              <a:t>Due to their high energy density, lightweight construction, low self-discharge, and high operating voltage, Lithium-Ion batteries are used across a wide range of industries:</a:t>
            </a:r>
          </a:p>
          <a:p>
            <a:r>
              <a:rPr lang="en-US" b="1" dirty="0">
                <a:latin typeface="Times New Roman" panose="02020603050405020304" pitchFamily="18" charset="0"/>
                <a:cs typeface="Times New Roman" panose="02020603050405020304" pitchFamily="18" charset="0"/>
              </a:rPr>
              <a:t>Portable Consumer Electronics:</a:t>
            </a:r>
            <a:r>
              <a:rPr lang="en-US" dirty="0">
                <a:latin typeface="Times New Roman" panose="02020603050405020304" pitchFamily="18" charset="0"/>
                <a:cs typeface="Times New Roman" panose="02020603050405020304" pitchFamily="18" charset="0"/>
              </a:rPr>
              <a:t> Powers smartphones, laptops, tablets, smartwatches, digital cameras, and Bluetooth headphones.</a:t>
            </a:r>
          </a:p>
          <a:p>
            <a:r>
              <a:rPr lang="en-US" b="1" dirty="0">
                <a:latin typeface="Times New Roman" panose="02020603050405020304" pitchFamily="18" charset="0"/>
                <a:cs typeface="Times New Roman" panose="02020603050405020304" pitchFamily="18" charset="0"/>
              </a:rPr>
              <a:t>Electric Vehicles (EVs):</a:t>
            </a:r>
            <a:r>
              <a:rPr lang="en-US" dirty="0">
                <a:latin typeface="Times New Roman" panose="02020603050405020304" pitchFamily="18" charset="0"/>
                <a:cs typeface="Times New Roman" panose="02020603050405020304" pitchFamily="18" charset="0"/>
              </a:rPr>
              <a:t> Serves as the primary power source for electric cars, e-bikes, electric scooters, and hybrid buses.</a:t>
            </a:r>
          </a:p>
          <a:p>
            <a:r>
              <a:rPr lang="en-US" b="1" dirty="0">
                <a:latin typeface="Times New Roman" panose="02020603050405020304" pitchFamily="18" charset="0"/>
                <a:cs typeface="Times New Roman" panose="02020603050405020304" pitchFamily="18" charset="0"/>
              </a:rPr>
              <a:t>Energy Storage Systems (ESS):</a:t>
            </a:r>
            <a:r>
              <a:rPr lang="en-US" dirty="0">
                <a:latin typeface="Times New Roman" panose="02020603050405020304" pitchFamily="18" charset="0"/>
                <a:cs typeface="Times New Roman" panose="02020603050405020304" pitchFamily="18" charset="0"/>
              </a:rPr>
              <a:t> Used for grid-scale energy storage and residential solar battery systems (e.g., storing solar power for nighttime use).</a:t>
            </a:r>
          </a:p>
          <a:p>
            <a:r>
              <a:rPr lang="en-US" b="1" dirty="0">
                <a:latin typeface="Times New Roman" panose="02020603050405020304" pitchFamily="18" charset="0"/>
                <a:cs typeface="Times New Roman" panose="02020603050405020304" pitchFamily="18" charset="0"/>
              </a:rPr>
              <a:t>Cordless Power Tools:</a:t>
            </a:r>
            <a:r>
              <a:rPr lang="en-US" dirty="0">
                <a:latin typeface="Times New Roman" panose="02020603050405020304" pitchFamily="18" charset="0"/>
                <a:cs typeface="Times New Roman" panose="02020603050405020304" pitchFamily="18" charset="0"/>
              </a:rPr>
              <a:t> Drives high-drain portable equipment like electric drills, saws, lawnmowers, and vacuum cleaners.</a:t>
            </a:r>
          </a:p>
          <a:p>
            <a:r>
              <a:rPr lang="en-US" b="1" dirty="0">
                <a:latin typeface="Times New Roman" panose="02020603050405020304" pitchFamily="18" charset="0"/>
                <a:cs typeface="Times New Roman" panose="02020603050405020304" pitchFamily="18" charset="0"/>
              </a:rPr>
              <a:t>Aerospace &amp; Defense:</a:t>
            </a:r>
            <a:r>
              <a:rPr lang="en-US" dirty="0">
                <a:latin typeface="Times New Roman" panose="02020603050405020304" pitchFamily="18" charset="0"/>
                <a:cs typeface="Times New Roman" panose="02020603050405020304" pitchFamily="18" charset="0"/>
              </a:rPr>
              <a:t> Used in satellites, military drones, space rovers, and modern commercial aircraft sub-systems.</a:t>
            </a:r>
          </a:p>
          <a:p>
            <a:r>
              <a:rPr lang="en-US" b="1" dirty="0">
                <a:latin typeface="Times New Roman" panose="02020603050405020304" pitchFamily="18" charset="0"/>
                <a:cs typeface="Times New Roman" panose="02020603050405020304" pitchFamily="18" charset="0"/>
              </a:rPr>
              <a:t>Medical Devices:</a:t>
            </a:r>
            <a:r>
              <a:rPr lang="en-US" dirty="0">
                <a:latin typeface="Times New Roman" panose="02020603050405020304" pitchFamily="18" charset="0"/>
                <a:cs typeface="Times New Roman" panose="02020603050405020304" pitchFamily="18" charset="0"/>
              </a:rPr>
              <a:t> Powers portable oxygen concentrators, pacemakers, surgical tools, and digital monitoring equipment</a:t>
            </a:r>
          </a:p>
        </p:txBody>
      </p:sp>
    </p:spTree>
    <p:extLst>
      <p:ext uri="{BB962C8B-B14F-4D97-AF65-F5344CB8AC3E}">
        <p14:creationId xmlns:p14="http://schemas.microsoft.com/office/powerpoint/2010/main" val="141202570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425DF-B457-4350-9420-D971D545FA28}"/>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Series and parallel connections of batteries. </a:t>
            </a:r>
          </a:p>
        </p:txBody>
      </p:sp>
      <p:pic>
        <p:nvPicPr>
          <p:cNvPr id="5" name="Content Placeholder 4">
            <a:extLst>
              <a:ext uri="{FF2B5EF4-FFF2-40B4-BE49-F238E27FC236}">
                <a16:creationId xmlns:a16="http://schemas.microsoft.com/office/drawing/2014/main" id="{37C165E5-1605-442B-AE1B-CBF8F5B22D15}"/>
              </a:ext>
            </a:extLst>
          </p:cNvPr>
          <p:cNvPicPr>
            <a:picLocks noGrp="1" noChangeAspect="1"/>
          </p:cNvPicPr>
          <p:nvPr>
            <p:ph idx="1"/>
          </p:nvPr>
        </p:nvPicPr>
        <p:blipFill>
          <a:blip r:embed="rId2"/>
          <a:stretch>
            <a:fillRect/>
          </a:stretch>
        </p:blipFill>
        <p:spPr>
          <a:xfrm>
            <a:off x="827087" y="1983545"/>
            <a:ext cx="7247767" cy="4192172"/>
          </a:xfrm>
        </p:spPr>
      </p:pic>
    </p:spTree>
    <p:extLst>
      <p:ext uri="{BB962C8B-B14F-4D97-AF65-F5344CB8AC3E}">
        <p14:creationId xmlns:p14="http://schemas.microsoft.com/office/powerpoint/2010/main" val="358808466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3A6A9-674C-4C3F-814A-2F81A4D6A30C}"/>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Disposal of batteries </a:t>
            </a:r>
          </a:p>
        </p:txBody>
      </p:sp>
      <p:sp>
        <p:nvSpPr>
          <p:cNvPr id="3" name="Content Placeholder 2">
            <a:extLst>
              <a:ext uri="{FF2B5EF4-FFF2-40B4-BE49-F238E27FC236}">
                <a16:creationId xmlns:a16="http://schemas.microsoft.com/office/drawing/2014/main" id="{34CDD8AE-42DB-4CA3-A5BE-72A3B1A3697B}"/>
              </a:ext>
            </a:extLst>
          </p:cNvPr>
          <p:cNvSpPr>
            <a:spLocks noGrp="1"/>
          </p:cNvSpPr>
          <p:nvPr>
            <p:ph idx="1"/>
          </p:nvPr>
        </p:nvSpPr>
        <p:spPr>
          <a:xfrm>
            <a:off x="827700" y="1477109"/>
            <a:ext cx="6711654" cy="4771298"/>
          </a:xfrm>
        </p:spPr>
        <p:txBody>
          <a:bodyPr>
            <a:normAutofit/>
          </a:bodyPr>
          <a:lstStyle/>
          <a:p>
            <a:r>
              <a:rPr lang="en-US" sz="3200" dirty="0">
                <a:latin typeface="Times New Roman" panose="02020603050405020304" pitchFamily="18" charset="0"/>
                <a:cs typeface="Times New Roman" panose="02020603050405020304" pitchFamily="18" charset="0"/>
              </a:rPr>
              <a:t>The disposal of batteries requires careful handling because they contain hazardous chemicals, heavy metals (such as lead, cadmium, mercury, and lithium), and residual electrical energy that can pose severe environmental, health, and fire hazards if thrown into regular trash.</a:t>
            </a:r>
          </a:p>
        </p:txBody>
      </p:sp>
    </p:spTree>
    <p:extLst>
      <p:ext uri="{BB962C8B-B14F-4D97-AF65-F5344CB8AC3E}">
        <p14:creationId xmlns:p14="http://schemas.microsoft.com/office/powerpoint/2010/main" val="108621881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3DF83-E0E0-4C94-9B35-E5ED7B9C03B5}"/>
              </a:ext>
            </a:extLst>
          </p:cNvPr>
          <p:cNvSpPr>
            <a:spLocks noGrp="1"/>
          </p:cNvSpPr>
          <p:nvPr>
            <p:ph type="title"/>
          </p:nvPr>
        </p:nvSpPr>
        <p:spPr/>
        <p:txBody>
          <a:bodyPr/>
          <a:lstStyle/>
          <a:p>
            <a:r>
              <a:rPr lang="en-US" sz="3600" b="1" dirty="0">
                <a:latin typeface="Times New Roman" panose="02020603050405020304" pitchFamily="18" charset="0"/>
                <a:cs typeface="Times New Roman" panose="02020603050405020304" pitchFamily="18" charset="0"/>
              </a:rPr>
              <a:t>Environmental &amp; Safety Hazards of Improper Disposal</a:t>
            </a:r>
            <a:br>
              <a:rPr lang="en-US" sz="3600" b="1" dirty="0">
                <a:latin typeface="Times New Roman" panose="02020603050405020304" pitchFamily="18" charset="0"/>
                <a:cs typeface="Times New Roman" panose="02020603050405020304" pitchFamily="18" charset="0"/>
              </a:rPr>
            </a:br>
            <a:endParaRPr lang="en-US" sz="36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DA59E64-1500-4930-9796-EDA289A11658}"/>
              </a:ext>
            </a:extLst>
          </p:cNvPr>
          <p:cNvSpPr>
            <a:spLocks noGrp="1"/>
          </p:cNvSpPr>
          <p:nvPr>
            <p:ph idx="1"/>
          </p:nvPr>
        </p:nvSpPr>
        <p:spPr/>
        <p:txBody>
          <a:bodyPr>
            <a:normAutofit lnSpcReduction="10000"/>
          </a:bodyPr>
          <a:lstStyle/>
          <a:p>
            <a:r>
              <a:rPr lang="en-US" sz="2400" b="1" dirty="0">
                <a:latin typeface="Times New Roman" panose="02020603050405020304" pitchFamily="18" charset="0"/>
                <a:cs typeface="Times New Roman" panose="02020603050405020304" pitchFamily="18" charset="0"/>
              </a:rPr>
              <a:t>Chemical Leaching:</a:t>
            </a:r>
            <a:r>
              <a:rPr lang="en-US" sz="2400" dirty="0">
                <a:latin typeface="Times New Roman" panose="02020603050405020304" pitchFamily="18" charset="0"/>
                <a:cs typeface="Times New Roman" panose="02020603050405020304" pitchFamily="18" charset="0"/>
              </a:rPr>
              <a:t> Toxic heavy metals (lead, cadmium, mercury) and strong acids/bases can leak from degrading casings in landfills, contaminating soil and groundwater.</a:t>
            </a:r>
          </a:p>
          <a:p>
            <a:r>
              <a:rPr lang="en-US" sz="2400" b="1" dirty="0">
                <a:latin typeface="Times New Roman" panose="02020603050405020304" pitchFamily="18" charset="0"/>
                <a:cs typeface="Times New Roman" panose="02020603050405020304" pitchFamily="18" charset="0"/>
              </a:rPr>
              <a:t>Fire Hazards:</a:t>
            </a:r>
            <a:r>
              <a:rPr lang="en-US" sz="2400" dirty="0">
                <a:latin typeface="Times New Roman" panose="02020603050405020304" pitchFamily="18" charset="0"/>
                <a:cs typeface="Times New Roman" panose="02020603050405020304" pitchFamily="18" charset="0"/>
              </a:rPr>
              <a:t> Lithium-ion batteries can easily catch fire or explode if punctured, crushed, or exposed to heat in trash compactors and garbage trucks.</a:t>
            </a:r>
          </a:p>
          <a:p>
            <a:r>
              <a:rPr lang="en-US" sz="2400" b="1" dirty="0">
                <a:latin typeface="Times New Roman" panose="02020603050405020304" pitchFamily="18" charset="0"/>
                <a:cs typeface="Times New Roman" panose="02020603050405020304" pitchFamily="18" charset="0"/>
              </a:rPr>
              <a:t>Toxic Air Emissions:</a:t>
            </a:r>
            <a:r>
              <a:rPr lang="en-US" sz="2400" dirty="0">
                <a:latin typeface="Times New Roman" panose="02020603050405020304" pitchFamily="18" charset="0"/>
                <a:cs typeface="Times New Roman" panose="02020603050405020304" pitchFamily="18" charset="0"/>
              </a:rPr>
              <a:t> Incinerating batteries releases hazardous airborne toxins into the atmosphere.</a:t>
            </a: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267440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A3FC2-0DC9-4EEB-A5AD-4C85513E7987}"/>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Cont.</a:t>
            </a:r>
          </a:p>
        </p:txBody>
      </p:sp>
      <p:pic>
        <p:nvPicPr>
          <p:cNvPr id="5" name="Content Placeholder 4">
            <a:extLst>
              <a:ext uri="{FF2B5EF4-FFF2-40B4-BE49-F238E27FC236}">
                <a16:creationId xmlns:a16="http://schemas.microsoft.com/office/drawing/2014/main" id="{EA0C0562-2727-4A49-B4E1-4694F194140A}"/>
              </a:ext>
            </a:extLst>
          </p:cNvPr>
          <p:cNvPicPr>
            <a:picLocks noGrp="1" noChangeAspect="1"/>
          </p:cNvPicPr>
          <p:nvPr>
            <p:ph idx="1"/>
          </p:nvPr>
        </p:nvPicPr>
        <p:blipFill>
          <a:blip r:embed="rId2"/>
          <a:stretch>
            <a:fillRect/>
          </a:stretch>
        </p:blipFill>
        <p:spPr>
          <a:xfrm>
            <a:off x="996950" y="2025748"/>
            <a:ext cx="7055380" cy="4276578"/>
          </a:xfrm>
        </p:spPr>
      </p:pic>
    </p:spTree>
    <p:extLst>
      <p:ext uri="{BB962C8B-B14F-4D97-AF65-F5344CB8AC3E}">
        <p14:creationId xmlns:p14="http://schemas.microsoft.com/office/powerpoint/2010/main" val="353194119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C1C206-3E8B-4606-9625-38504CFB470B}"/>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Maintenance of Free Batteries</a:t>
            </a:r>
          </a:p>
        </p:txBody>
      </p:sp>
      <p:pic>
        <p:nvPicPr>
          <p:cNvPr id="5" name="Content Placeholder 4">
            <a:extLst>
              <a:ext uri="{FF2B5EF4-FFF2-40B4-BE49-F238E27FC236}">
                <a16:creationId xmlns:a16="http://schemas.microsoft.com/office/drawing/2014/main" id="{B71E34EB-5341-4749-96A0-29C78C1DAD78}"/>
              </a:ext>
            </a:extLst>
          </p:cNvPr>
          <p:cNvPicPr>
            <a:picLocks noGrp="1" noChangeAspect="1"/>
          </p:cNvPicPr>
          <p:nvPr>
            <p:ph idx="1"/>
          </p:nvPr>
        </p:nvPicPr>
        <p:blipFill>
          <a:blip r:embed="rId2"/>
          <a:stretch>
            <a:fillRect/>
          </a:stretch>
        </p:blipFill>
        <p:spPr>
          <a:xfrm>
            <a:off x="484711" y="2053884"/>
            <a:ext cx="7618280" cy="4351398"/>
          </a:xfrm>
        </p:spPr>
      </p:pic>
    </p:spTree>
    <p:extLst>
      <p:ext uri="{BB962C8B-B14F-4D97-AF65-F5344CB8AC3E}">
        <p14:creationId xmlns:p14="http://schemas.microsoft.com/office/powerpoint/2010/main" val="4430320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EA0D5-9276-4FBC-9433-1A9EC7A0F901}"/>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Resistance</a:t>
            </a:r>
          </a:p>
        </p:txBody>
      </p:sp>
      <p:sp>
        <p:nvSpPr>
          <p:cNvPr id="5" name="Rectangle 2">
            <a:extLst>
              <a:ext uri="{FF2B5EF4-FFF2-40B4-BE49-F238E27FC236}">
                <a16:creationId xmlns:a16="http://schemas.microsoft.com/office/drawing/2014/main" id="{0D1CA3D9-6993-43F9-AC5A-708DEF21287D}"/>
              </a:ext>
            </a:extLst>
          </p:cNvPr>
          <p:cNvSpPr>
            <a:spLocks noGrp="1" noChangeArrowheads="1"/>
          </p:cNvSpPr>
          <p:nvPr>
            <p:ph idx="1"/>
          </p:nvPr>
        </p:nvSpPr>
        <p:spPr bwMode="auto">
          <a:xfrm>
            <a:off x="457201" y="1672474"/>
            <a:ext cx="7946569" cy="2631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Electrical resistance (R)</a:t>
            </a:r>
            <a:r>
              <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is the property of a material by virtue of which it opposes the flow of electric current through it. When an electric potential difference is applied across a conductor, free electrons move and collide with the atoms/ions of the material, creating opposition to the current flow.</a:t>
            </a:r>
          </a:p>
        </p:txBody>
      </p:sp>
      <p:pic>
        <p:nvPicPr>
          <p:cNvPr id="7" name="Picture 6">
            <a:extLst>
              <a:ext uri="{FF2B5EF4-FFF2-40B4-BE49-F238E27FC236}">
                <a16:creationId xmlns:a16="http://schemas.microsoft.com/office/drawing/2014/main" id="{BC8912CA-0623-45AC-ACD6-36271C7BAD66}"/>
              </a:ext>
            </a:extLst>
          </p:cNvPr>
          <p:cNvPicPr>
            <a:picLocks noChangeAspect="1"/>
          </p:cNvPicPr>
          <p:nvPr/>
        </p:nvPicPr>
        <p:blipFill>
          <a:blip r:embed="rId2"/>
          <a:stretch>
            <a:fillRect/>
          </a:stretch>
        </p:blipFill>
        <p:spPr>
          <a:xfrm>
            <a:off x="1314450" y="4360636"/>
            <a:ext cx="6515100" cy="1943100"/>
          </a:xfrm>
          <a:prstGeom prst="rect">
            <a:avLst/>
          </a:prstGeom>
        </p:spPr>
      </p:pic>
    </p:spTree>
    <p:extLst>
      <p:ext uri="{BB962C8B-B14F-4D97-AF65-F5344CB8AC3E}">
        <p14:creationId xmlns:p14="http://schemas.microsoft.com/office/powerpoint/2010/main" val="11614701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34A61-14C0-45E8-91FF-AC8226179450}"/>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Laws of Resistance</a:t>
            </a:r>
          </a:p>
        </p:txBody>
      </p:sp>
      <p:pic>
        <p:nvPicPr>
          <p:cNvPr id="5" name="Content Placeholder 4">
            <a:extLst>
              <a:ext uri="{FF2B5EF4-FFF2-40B4-BE49-F238E27FC236}">
                <a16:creationId xmlns:a16="http://schemas.microsoft.com/office/drawing/2014/main" id="{447C1EB1-7212-4B94-A5C2-13BE5A06AC49}"/>
              </a:ext>
            </a:extLst>
          </p:cNvPr>
          <p:cNvPicPr>
            <a:picLocks noGrp="1" noChangeAspect="1"/>
          </p:cNvPicPr>
          <p:nvPr>
            <p:ph idx="1"/>
          </p:nvPr>
        </p:nvPicPr>
        <p:blipFill>
          <a:blip r:embed="rId2"/>
          <a:stretch>
            <a:fillRect/>
          </a:stretch>
        </p:blipFill>
        <p:spPr>
          <a:xfrm>
            <a:off x="725713" y="1417638"/>
            <a:ext cx="7576457" cy="4040981"/>
          </a:xfrm>
        </p:spPr>
      </p:pic>
    </p:spTree>
    <p:extLst>
      <p:ext uri="{BB962C8B-B14F-4D97-AF65-F5344CB8AC3E}">
        <p14:creationId xmlns:p14="http://schemas.microsoft.com/office/powerpoint/2010/main" val="15995512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
  <TotalTime>397</TotalTime>
  <Words>2344</Words>
  <Application>Microsoft Office PowerPoint</Application>
  <PresentationFormat>On-screen Show (4:3)</PresentationFormat>
  <Paragraphs>177</Paragraphs>
  <Slides>77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77</vt:i4>
      </vt:variant>
    </vt:vector>
  </HeadingPairs>
  <TitlesOfParts>
    <vt:vector size="83" baseType="lpstr">
      <vt:lpstr>Arial</vt:lpstr>
      <vt:lpstr>Cambria Math</vt:lpstr>
      <vt:lpstr>Century Gothic</vt:lpstr>
      <vt:lpstr>Times New Roman</vt:lpstr>
      <vt:lpstr>Wingdings 3</vt:lpstr>
      <vt:lpstr>Ion</vt:lpstr>
      <vt:lpstr>Fundamentals of Electrical Engineering</vt:lpstr>
      <vt:lpstr>Introduction to Electricity</vt:lpstr>
      <vt:lpstr> Free Electrons </vt:lpstr>
      <vt:lpstr>Electric current</vt:lpstr>
      <vt:lpstr>Electric Potential</vt:lpstr>
      <vt:lpstr>Electrical Power (P)</vt:lpstr>
      <vt:lpstr>Electrical Energy (E)</vt:lpstr>
      <vt:lpstr>Resistance</vt:lpstr>
      <vt:lpstr>Laws of Resistance</vt:lpstr>
      <vt:lpstr>Conductivity and Resistivity</vt:lpstr>
      <vt:lpstr>Temperature Effects on Resistance</vt:lpstr>
      <vt:lpstr>Temperature Coefficient of Resistance (α)</vt:lpstr>
      <vt:lpstr>Resistor and its Types</vt:lpstr>
      <vt:lpstr>Color Coding of Resistors</vt:lpstr>
      <vt:lpstr>Inductors with Wattage/Power Considerations</vt:lpstr>
      <vt:lpstr>Capacitors with Wattage/Power Considerations</vt:lpstr>
      <vt:lpstr>Capacitors in Series</vt:lpstr>
      <vt:lpstr>Capacitors in Parallel</vt:lpstr>
      <vt:lpstr>Factors Affecting Capacitance</vt:lpstr>
      <vt:lpstr>Ohm’s Law</vt:lpstr>
      <vt:lpstr>Experimental Verification</vt:lpstr>
      <vt:lpstr>Kirchhoff’s law</vt:lpstr>
      <vt:lpstr>Voltage Sources</vt:lpstr>
      <vt:lpstr>Current Sources</vt:lpstr>
      <vt:lpstr>Thevenin's Theorem</vt:lpstr>
      <vt:lpstr>Norton's Theorem</vt:lpstr>
      <vt:lpstr>Superposition Theorem</vt:lpstr>
      <vt:lpstr>Maximum Power Transfer Theorem</vt:lpstr>
      <vt:lpstr>Basic Definitions &amp; Waveform Properties</vt:lpstr>
      <vt:lpstr>AC Waveform</vt:lpstr>
      <vt:lpstr> Waveform Factors </vt:lpstr>
      <vt:lpstr>Differences between AC &amp; DC</vt:lpstr>
      <vt:lpstr>Inductive Reactance (XL)</vt:lpstr>
      <vt:lpstr>Capacitive Reactance (XC)</vt:lpstr>
      <vt:lpstr>Conductance, Susceptance, and Admittance</vt:lpstr>
      <vt:lpstr>R-L Series AC Circuit</vt:lpstr>
      <vt:lpstr>R-C Series AC Circuit</vt:lpstr>
      <vt:lpstr>Series RLC Circuit</vt:lpstr>
      <vt:lpstr>Active Power</vt:lpstr>
      <vt:lpstr>Reactive Power</vt:lpstr>
      <vt:lpstr>Apparent Power</vt:lpstr>
      <vt:lpstr>Power Factor (PF)</vt:lpstr>
      <vt:lpstr>Electromagnetic Field</vt:lpstr>
      <vt:lpstr>Cont.</vt:lpstr>
      <vt:lpstr>Cont.</vt:lpstr>
      <vt:lpstr>Analogy between electric and magnetic circuit </vt:lpstr>
      <vt:lpstr>Faraday’s laws of electro-magnetic induction</vt:lpstr>
      <vt:lpstr>The Principle of Self-Induction</vt:lpstr>
      <vt:lpstr>Cont.</vt:lpstr>
      <vt:lpstr>Cont.</vt:lpstr>
      <vt:lpstr>The Principle of Mutual Induction </vt:lpstr>
      <vt:lpstr>Cont.</vt:lpstr>
      <vt:lpstr>Cont.</vt:lpstr>
      <vt:lpstr>Self and mutually induced emf</vt:lpstr>
      <vt:lpstr>Energy stored in an inductor</vt:lpstr>
      <vt:lpstr>Batteries</vt:lpstr>
      <vt:lpstr>Series and Parallel combination of inductors</vt:lpstr>
      <vt:lpstr> Construction of a Lead-Acid Battery</vt:lpstr>
      <vt:lpstr>Cont.</vt:lpstr>
      <vt:lpstr>Cont.</vt:lpstr>
      <vt:lpstr>Cont.</vt:lpstr>
      <vt:lpstr>Working Principle of Lead-Acid Battery</vt:lpstr>
      <vt:lpstr>Cont.</vt:lpstr>
      <vt:lpstr>Cont.</vt:lpstr>
      <vt:lpstr>Applications of Lead-Acid Batteries</vt:lpstr>
      <vt:lpstr>Construction of Nickel-Cadmium</vt:lpstr>
      <vt:lpstr>Working Principle</vt:lpstr>
      <vt:lpstr>Cont.</vt:lpstr>
      <vt:lpstr>Applications</vt:lpstr>
      <vt:lpstr>Construction of a Lithium-Ion (Li-Ion) Battery</vt:lpstr>
      <vt:lpstr>Working Principle</vt:lpstr>
      <vt:lpstr>Applications</vt:lpstr>
      <vt:lpstr>Series and parallel connections of batteries. </vt:lpstr>
      <vt:lpstr>Disposal of batteries </vt:lpstr>
      <vt:lpstr>Environmental &amp; Safety Hazards of Improper Disposal </vt:lpstr>
      <vt:lpstr>Cont.</vt:lpstr>
      <vt:lpstr>Maintenance of Free Batteries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Fundamentals of Electrical Engineering</dc:title>
  <dc:subject/>
  <dc:creator/>
  <cp:keywords/>
  <dc:description>generated using python-pptx</dc:description>
  <cp:lastModifiedBy>ECE HOD</cp:lastModifiedBy>
  <cp:revision>49</cp:revision>
  <dcterms:created xsi:type="dcterms:W3CDTF">2013-01-27T09:14:16Z</dcterms:created>
  <dcterms:modified xsi:type="dcterms:W3CDTF">2026-08-06T14:17:35Z</dcterms:modified>
  <cp:category/>
</cp:coreProperties>
</file>