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1"/>
            <a:ext cx="7772400" cy="609599"/>
          </a:xfrm>
        </p:spPr>
        <p:txBody>
          <a:bodyPr>
            <a:normAutofit fontScale="90000"/>
          </a:bodyPr>
          <a:lstStyle/>
          <a:p>
            <a:r>
              <a:rPr lang="en-US" sz="1800" b="1" dirty="0" smtClean="0"/>
              <a:t>Unit –I </a:t>
            </a:r>
            <a:br>
              <a:rPr lang="en-US" sz="1800" b="1" dirty="0" smtClean="0"/>
            </a:br>
            <a:r>
              <a:rPr lang="en-US" sz="1800" b="1" dirty="0" smtClean="0"/>
              <a:t>Library Planning  : Library Building </a:t>
            </a:r>
            <a:endParaRPr lang="en-US" sz="1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14400"/>
            <a:ext cx="8686800" cy="5791200"/>
          </a:xfrm>
        </p:spPr>
        <p:txBody>
          <a:bodyPr>
            <a:normAutofit fontScale="55000" lnSpcReduction="20000"/>
          </a:bodyPr>
          <a:lstStyle/>
          <a:p>
            <a:r>
              <a:rPr lang="en-US" sz="2900" b="1" dirty="0" smtClean="0">
                <a:solidFill>
                  <a:schemeClr val="tx1"/>
                </a:solidFill>
              </a:rPr>
              <a:t>Library Building:  Layout, Site Selection, Design, Lighting, and Temperature Control</a:t>
            </a:r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1. Site Selection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Site selection is crucial for accessibility, safety, and usability. Key points:</a:t>
            </a:r>
          </a:p>
          <a:p>
            <a:pPr algn="l"/>
            <a:endParaRPr lang="en-US" sz="2900" dirty="0" smtClean="0">
              <a:solidFill>
                <a:schemeClr val="tx1"/>
              </a:solidFill>
            </a:endParaRPr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Considerations:</a:t>
            </a:r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Accessibility: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Near main roads, public transport, and pedestrian pathways.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Easy access for students, staff, and the public.</a:t>
            </a:r>
          </a:p>
          <a:p>
            <a:pPr algn="l"/>
            <a:endParaRPr lang="en-US" sz="2900" dirty="0" smtClean="0">
              <a:solidFill>
                <a:schemeClr val="tx1"/>
              </a:solidFill>
            </a:endParaRPr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Environment: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Quiet area, away from heavy traffic, factories, or noisy zones.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Consider natural surroundings—green spaces are preferable.</a:t>
            </a:r>
          </a:p>
          <a:p>
            <a:pPr algn="l"/>
            <a:endParaRPr lang="en-US" sz="2900" dirty="0" smtClean="0">
              <a:solidFill>
                <a:schemeClr val="tx1"/>
              </a:solidFill>
            </a:endParaRPr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Safety and Security: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Avoid flood-prone or hazardous areas.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Good visibility and provision for security systems.</a:t>
            </a:r>
            <a:r>
              <a:rPr lang="en-US" sz="2900" b="1" dirty="0" smtClean="0"/>
              <a:t> </a:t>
            </a:r>
          </a:p>
          <a:p>
            <a:pPr algn="l"/>
            <a:endParaRPr lang="en-US" sz="2900" b="1" dirty="0" smtClean="0"/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Future Expansion:</a:t>
            </a:r>
            <a:endParaRPr lang="en-US" sz="2900" dirty="0" smtClean="0">
              <a:solidFill>
                <a:schemeClr val="tx1"/>
              </a:solidFill>
            </a:endParaRP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Sufficient land to accommodate library growth.</a:t>
            </a: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Flexibility for parking, annexes, or additional floors.</a:t>
            </a:r>
          </a:p>
          <a:p>
            <a:pPr algn="l"/>
            <a:endParaRPr lang="en-US" sz="2900" dirty="0" smtClean="0">
              <a:solidFill>
                <a:schemeClr val="tx1"/>
              </a:solidFill>
            </a:endParaRPr>
          </a:p>
          <a:p>
            <a:pPr algn="l"/>
            <a:r>
              <a:rPr lang="en-US" sz="2900" b="1" dirty="0" smtClean="0">
                <a:solidFill>
                  <a:schemeClr val="tx1"/>
                </a:solidFill>
              </a:rPr>
              <a:t>Utilities:</a:t>
            </a:r>
            <a:endParaRPr lang="en-US" sz="2900" dirty="0" smtClean="0">
              <a:solidFill>
                <a:schemeClr val="tx1"/>
              </a:solidFill>
            </a:endParaRPr>
          </a:p>
          <a:p>
            <a:pPr algn="l"/>
            <a:r>
              <a:rPr lang="en-US" sz="2900" dirty="0" smtClean="0">
                <a:solidFill>
                  <a:schemeClr val="tx1"/>
                </a:solidFill>
              </a:rPr>
              <a:t>Access to electricity, water, internet, and sewage.</a:t>
            </a:r>
          </a:p>
          <a:p>
            <a:pPr lvl="1" algn="l"/>
            <a:endParaRPr lang="en-US" sz="29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 fontScale="40000" lnSpcReduction="20000"/>
          </a:bodyPr>
          <a:lstStyle/>
          <a:p>
            <a:r>
              <a:rPr lang="en-US" sz="3800" b="1" dirty="0" smtClean="0"/>
              <a:t>2. Library Layout</a:t>
            </a:r>
          </a:p>
          <a:p>
            <a:r>
              <a:rPr lang="en-US" sz="3800" dirty="0" smtClean="0"/>
              <a:t>A well-planned layout ensures smooth movement and effective usage.</a:t>
            </a:r>
          </a:p>
          <a:p>
            <a:r>
              <a:rPr lang="en-US" sz="3800" b="1" dirty="0" smtClean="0"/>
              <a:t>Core Sections:</a:t>
            </a:r>
          </a:p>
          <a:p>
            <a:r>
              <a:rPr lang="en-US" sz="3800" b="1" dirty="0" smtClean="0"/>
              <a:t>Entrance &amp; Reception</a:t>
            </a:r>
            <a:endParaRPr lang="en-US" sz="3800" dirty="0" smtClean="0"/>
          </a:p>
          <a:p>
            <a:pPr lvl="1"/>
            <a:r>
              <a:rPr lang="en-US" sz="3800" dirty="0" smtClean="0"/>
              <a:t>Clear signage, welcoming environment.</a:t>
            </a:r>
          </a:p>
          <a:p>
            <a:pPr lvl="1"/>
            <a:r>
              <a:rPr lang="en-US" sz="3800" dirty="0" smtClean="0"/>
              <a:t>Space for inquiry desk or security gate.</a:t>
            </a:r>
          </a:p>
          <a:p>
            <a:r>
              <a:rPr lang="en-US" sz="3800" b="1" dirty="0" smtClean="0"/>
              <a:t>Reading Areas</a:t>
            </a:r>
            <a:endParaRPr lang="en-US" sz="3800" dirty="0" smtClean="0"/>
          </a:p>
          <a:p>
            <a:pPr lvl="1"/>
            <a:r>
              <a:rPr lang="en-US" sz="3800" dirty="0" smtClean="0"/>
              <a:t>Quiet zones for individual reading.</a:t>
            </a:r>
          </a:p>
          <a:p>
            <a:pPr lvl="1"/>
            <a:r>
              <a:rPr lang="en-US" sz="3800" dirty="0" smtClean="0"/>
              <a:t>Group study areas for collaboration.</a:t>
            </a:r>
          </a:p>
          <a:p>
            <a:pPr lvl="1"/>
            <a:r>
              <a:rPr lang="en-US" sz="3800" dirty="0" smtClean="0"/>
              <a:t>Comfortable furniture arrangement with clear walkways.</a:t>
            </a:r>
          </a:p>
          <a:p>
            <a:r>
              <a:rPr lang="en-US" sz="3800" b="1" dirty="0" smtClean="0"/>
              <a:t>Stack/Book Storage Areas</a:t>
            </a:r>
            <a:endParaRPr lang="en-US" sz="3800" dirty="0" smtClean="0"/>
          </a:p>
          <a:p>
            <a:pPr lvl="1"/>
            <a:r>
              <a:rPr lang="en-US" sz="3800" dirty="0" smtClean="0"/>
              <a:t>Organized by classification system (Dewey or Library of Congress).</a:t>
            </a:r>
          </a:p>
          <a:p>
            <a:pPr lvl="1"/>
            <a:r>
              <a:rPr lang="en-US" sz="3800" dirty="0" smtClean="0"/>
              <a:t>Allow enough aisle width (ideally 3–4 feet) for accessibility.</a:t>
            </a:r>
          </a:p>
          <a:p>
            <a:r>
              <a:rPr lang="en-US" sz="3800" b="1" dirty="0" smtClean="0"/>
              <a:t>Reference &amp; Periodical Section</a:t>
            </a:r>
            <a:endParaRPr lang="en-US" sz="3800" dirty="0" smtClean="0"/>
          </a:p>
          <a:p>
            <a:pPr lvl="1"/>
            <a:r>
              <a:rPr lang="en-US" sz="3800" dirty="0" smtClean="0"/>
              <a:t>Near reading areas for quick access.</a:t>
            </a:r>
          </a:p>
          <a:p>
            <a:pPr lvl="1"/>
            <a:r>
              <a:rPr lang="en-US" sz="3800" dirty="0" smtClean="0"/>
              <a:t>Shelves or racks designed for journals, magazines, newspapers.</a:t>
            </a:r>
          </a:p>
          <a:p>
            <a:r>
              <a:rPr lang="en-US" sz="3800" b="1" dirty="0" smtClean="0"/>
              <a:t>Special Collections / Archives</a:t>
            </a:r>
            <a:endParaRPr lang="en-US" sz="3800" dirty="0" smtClean="0"/>
          </a:p>
          <a:p>
            <a:pPr lvl="1"/>
            <a:r>
              <a:rPr lang="en-US" sz="3800" dirty="0" smtClean="0"/>
              <a:t>Climate-controlled rooms for rare books, manuscripts, or media.</a:t>
            </a:r>
          </a:p>
          <a:p>
            <a:r>
              <a:rPr lang="en-US" sz="3800" b="1" dirty="0" smtClean="0"/>
              <a:t>Administrative &amp; Staff Area</a:t>
            </a:r>
            <a:endParaRPr lang="en-US" sz="3800" dirty="0" smtClean="0"/>
          </a:p>
          <a:p>
            <a:r>
              <a:rPr lang="en-US" sz="3800" dirty="0" smtClean="0"/>
              <a:t>          Office, cataloging, staff room, technical services.</a:t>
            </a:r>
            <a:r>
              <a:rPr lang="en-US" sz="3800" b="1" dirty="0" smtClean="0"/>
              <a:t> </a:t>
            </a:r>
          </a:p>
          <a:p>
            <a:r>
              <a:rPr lang="en-US" sz="3800" b="1" dirty="0" smtClean="0"/>
              <a:t>Multimedia &amp; Computer Labs</a:t>
            </a:r>
            <a:endParaRPr lang="en-US" sz="3800" dirty="0" smtClean="0"/>
          </a:p>
          <a:p>
            <a:r>
              <a:rPr lang="en-US" sz="3800" dirty="0" smtClean="0"/>
              <a:t>          Digital resources, internet stations, and AV equipment.</a:t>
            </a:r>
          </a:p>
          <a:p>
            <a:r>
              <a:rPr lang="en-US" sz="3800" b="1" dirty="0" smtClean="0"/>
              <a:t>Other Facilities</a:t>
            </a:r>
            <a:endParaRPr lang="en-US" sz="3800" dirty="0" smtClean="0"/>
          </a:p>
          <a:p>
            <a:r>
              <a:rPr lang="en-US" sz="3800" dirty="0" smtClean="0"/>
              <a:t>          Restrooms, cafeteria, seminar halls, exhibition areas.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3. Library Design</a:t>
            </a:r>
          </a:p>
          <a:p>
            <a:r>
              <a:rPr lang="en-US" sz="1800" dirty="0" smtClean="0"/>
              <a:t>Library design balances aesthetics, functionality, and sustainability.</a:t>
            </a:r>
          </a:p>
          <a:p>
            <a:r>
              <a:rPr lang="en-US" sz="1800" b="1" dirty="0" smtClean="0"/>
              <a:t>Key Design Principles:</a:t>
            </a:r>
          </a:p>
          <a:p>
            <a:r>
              <a:rPr lang="en-US" sz="1800" b="1" dirty="0" smtClean="0"/>
              <a:t>Space Planning:</a:t>
            </a:r>
            <a:endParaRPr lang="en-US" sz="1800" dirty="0" smtClean="0"/>
          </a:p>
          <a:p>
            <a:pPr lvl="1"/>
            <a:r>
              <a:rPr lang="en-US" sz="1800" dirty="0" smtClean="0"/>
              <a:t>Allocate ~60% for reading and stack areas, 40% for service and support spaces.</a:t>
            </a:r>
          </a:p>
          <a:p>
            <a:pPr lvl="1"/>
            <a:r>
              <a:rPr lang="en-US" sz="1800" dirty="0" smtClean="0"/>
              <a:t>Flexible furniture for multi-purpose use.</a:t>
            </a:r>
          </a:p>
          <a:p>
            <a:r>
              <a:rPr lang="en-US" sz="1800" b="1" dirty="0" smtClean="0"/>
              <a:t>Ergonomics:</a:t>
            </a:r>
            <a:endParaRPr lang="en-US" sz="1800" dirty="0" smtClean="0"/>
          </a:p>
          <a:p>
            <a:pPr lvl="1"/>
            <a:r>
              <a:rPr lang="en-US" sz="1800" dirty="0" smtClean="0"/>
              <a:t>Comfortable seating, correct desk height, appropriate aisle width.</a:t>
            </a:r>
          </a:p>
          <a:p>
            <a:r>
              <a:rPr lang="en-US" sz="1800" b="1" dirty="0" smtClean="0"/>
              <a:t>Safety &amp; Accessibility:</a:t>
            </a:r>
            <a:endParaRPr lang="en-US" sz="1800" dirty="0" smtClean="0"/>
          </a:p>
          <a:p>
            <a:pPr lvl="1"/>
            <a:r>
              <a:rPr lang="en-US" sz="1800" dirty="0" smtClean="0"/>
              <a:t>Compliance with fire codes and disability access.</a:t>
            </a:r>
          </a:p>
          <a:p>
            <a:pPr lvl="1"/>
            <a:r>
              <a:rPr lang="en-US" sz="1800" dirty="0" smtClean="0"/>
              <a:t>Emergency exits clearly marked.</a:t>
            </a:r>
          </a:p>
          <a:p>
            <a:r>
              <a:rPr lang="en-US" sz="1800" b="1" dirty="0" smtClean="0"/>
              <a:t>Acoustics:</a:t>
            </a:r>
            <a:endParaRPr lang="en-US" sz="1800" dirty="0" smtClean="0"/>
          </a:p>
          <a:p>
            <a:pPr lvl="1"/>
            <a:r>
              <a:rPr lang="en-US" sz="1800" dirty="0" smtClean="0"/>
              <a:t>Soundproofing in quiet zones; carpeting or acoustic panels reduce noise.</a:t>
            </a:r>
          </a:p>
          <a:p>
            <a:r>
              <a:rPr lang="en-US" sz="1800" b="1" dirty="0" smtClean="0"/>
              <a:t>Aesthetics:</a:t>
            </a:r>
            <a:endParaRPr lang="en-US" sz="1800" dirty="0" smtClean="0"/>
          </a:p>
          <a:p>
            <a:pPr lvl="1"/>
            <a:r>
              <a:rPr lang="en-US" sz="1800" dirty="0" smtClean="0"/>
              <a:t>Pleasant color schemes, natural light, indoor plants, artwork.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sz="2100" b="1" dirty="0" smtClean="0"/>
              <a:t>Types of Lighting:</a:t>
            </a:r>
          </a:p>
          <a:p>
            <a:r>
              <a:rPr lang="en-US" sz="2100" b="1" dirty="0" smtClean="0"/>
              <a:t>Natural Light</a:t>
            </a:r>
            <a:endParaRPr lang="en-US" sz="2100" dirty="0" smtClean="0"/>
          </a:p>
          <a:p>
            <a:pPr lvl="1"/>
            <a:r>
              <a:rPr lang="en-US" sz="2100" dirty="0" smtClean="0"/>
              <a:t>Preferable for reading areas and open spaces.</a:t>
            </a:r>
          </a:p>
          <a:p>
            <a:pPr lvl="1"/>
            <a:r>
              <a:rPr lang="en-US" sz="2100" dirty="0" smtClean="0"/>
              <a:t>Use north-facing windows in the northern hemisphere to avoid glare.</a:t>
            </a:r>
          </a:p>
          <a:p>
            <a:r>
              <a:rPr lang="en-US" sz="2100" b="1" dirty="0" smtClean="0"/>
              <a:t>Artificial Light</a:t>
            </a:r>
            <a:endParaRPr lang="en-US" sz="2100" dirty="0" smtClean="0"/>
          </a:p>
          <a:p>
            <a:pPr lvl="1"/>
            <a:r>
              <a:rPr lang="en-US" sz="2100" dirty="0" smtClean="0"/>
              <a:t>Fluorescent or LED lights for stacks and reference areas.</a:t>
            </a:r>
          </a:p>
          <a:p>
            <a:pPr lvl="1"/>
            <a:r>
              <a:rPr lang="en-US" sz="2100" dirty="0" smtClean="0"/>
              <a:t>Adjustable task lighting for study desks.</a:t>
            </a:r>
          </a:p>
          <a:p>
            <a:pPr lvl="1"/>
            <a:r>
              <a:rPr lang="en-US" sz="2100" dirty="0" smtClean="0"/>
              <a:t>Avoid direct sunlight on rare books to prevent fading.</a:t>
            </a:r>
          </a:p>
          <a:p>
            <a:r>
              <a:rPr lang="en-US" sz="2100" b="1" dirty="0" smtClean="0"/>
              <a:t>Standards:</a:t>
            </a:r>
          </a:p>
          <a:p>
            <a:r>
              <a:rPr lang="en-US" sz="2100" dirty="0" smtClean="0"/>
              <a:t>General reading areas: 300–500 </a:t>
            </a:r>
            <a:r>
              <a:rPr lang="en-US" sz="2100" dirty="0" err="1" smtClean="0"/>
              <a:t>lux</a:t>
            </a:r>
            <a:endParaRPr lang="en-US" sz="2100" dirty="0" smtClean="0"/>
          </a:p>
          <a:p>
            <a:r>
              <a:rPr lang="en-US" sz="2100" dirty="0" smtClean="0"/>
              <a:t>Reference areas: 500 </a:t>
            </a:r>
            <a:r>
              <a:rPr lang="en-US" sz="2100" dirty="0" err="1" smtClean="0"/>
              <a:t>lux</a:t>
            </a:r>
            <a:endParaRPr lang="en-US" sz="2100" dirty="0" smtClean="0"/>
          </a:p>
          <a:p>
            <a:r>
              <a:rPr lang="en-US" sz="2100" dirty="0" smtClean="0"/>
              <a:t>Stacks: 150–300 </a:t>
            </a:r>
            <a:r>
              <a:rPr lang="en-US" sz="2100" dirty="0" err="1" smtClean="0"/>
              <a:t>lux</a:t>
            </a:r>
            <a:endParaRPr lang="en-US" sz="21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477000"/>
          </a:xfrm>
        </p:spPr>
        <p:txBody>
          <a:bodyPr>
            <a:normAutofit/>
          </a:bodyPr>
          <a:lstStyle/>
          <a:p>
            <a:r>
              <a:rPr lang="en-US" sz="1900" b="1" dirty="0" smtClean="0"/>
              <a:t>5. Temperature and Climate Control</a:t>
            </a:r>
          </a:p>
          <a:p>
            <a:r>
              <a:rPr lang="en-US" sz="1900" dirty="0" smtClean="0"/>
              <a:t>Proper temperature and humidity control preserve books and ensure user comfort.</a:t>
            </a:r>
          </a:p>
          <a:p>
            <a:r>
              <a:rPr lang="en-US" sz="1900" b="1" dirty="0" smtClean="0"/>
              <a:t>Recommended Conditions:</a:t>
            </a:r>
          </a:p>
          <a:p>
            <a:r>
              <a:rPr lang="en-US" sz="1900" b="1" dirty="0" smtClean="0"/>
              <a:t>Temperature:</a:t>
            </a:r>
            <a:r>
              <a:rPr lang="en-US" sz="1900" dirty="0" smtClean="0"/>
              <a:t> 20–24°C (68–75°F)</a:t>
            </a:r>
          </a:p>
          <a:p>
            <a:r>
              <a:rPr lang="en-US" sz="1900" b="1" dirty="0" smtClean="0"/>
              <a:t>Relative Humidity:</a:t>
            </a:r>
            <a:r>
              <a:rPr lang="en-US" sz="1900" dirty="0" smtClean="0"/>
              <a:t> 40–50%</a:t>
            </a:r>
          </a:p>
          <a:p>
            <a:r>
              <a:rPr lang="en-US" sz="1900" b="1" dirty="0" smtClean="0"/>
              <a:t>Considerations:</a:t>
            </a:r>
          </a:p>
          <a:p>
            <a:r>
              <a:rPr lang="en-US" sz="1900" b="1" dirty="0" smtClean="0"/>
              <a:t>HVAC Systems:</a:t>
            </a:r>
            <a:endParaRPr lang="en-US" sz="1900" dirty="0" smtClean="0"/>
          </a:p>
          <a:p>
            <a:pPr lvl="1"/>
            <a:r>
              <a:rPr lang="en-US" sz="1900" dirty="0" smtClean="0"/>
              <a:t>Maintain consistent temperature and humidity.</a:t>
            </a:r>
          </a:p>
          <a:p>
            <a:pPr lvl="1"/>
            <a:r>
              <a:rPr lang="en-US" sz="1900" dirty="0" smtClean="0"/>
              <a:t>Prevent mold, warping, and pest infestation.</a:t>
            </a:r>
          </a:p>
          <a:p>
            <a:r>
              <a:rPr lang="en-US" sz="1900" b="1" dirty="0" smtClean="0"/>
              <a:t>Air Circulation:</a:t>
            </a:r>
            <a:endParaRPr lang="en-US" sz="1900" dirty="0" smtClean="0"/>
          </a:p>
          <a:p>
            <a:pPr lvl="1"/>
            <a:r>
              <a:rPr lang="en-US" sz="1900" dirty="0" smtClean="0"/>
              <a:t>Adequate ventilation to prevent musty odor.</a:t>
            </a:r>
          </a:p>
          <a:p>
            <a:pPr lvl="1"/>
            <a:r>
              <a:rPr lang="en-US" sz="1900" dirty="0" smtClean="0"/>
              <a:t>Avoid direct airflow on bookshelves.</a:t>
            </a:r>
          </a:p>
          <a:p>
            <a:r>
              <a:rPr lang="en-US" sz="1900" b="1" dirty="0" smtClean="0"/>
              <a:t>Energy Efficiency:</a:t>
            </a:r>
            <a:endParaRPr lang="en-US" sz="1900" dirty="0" smtClean="0"/>
          </a:p>
          <a:p>
            <a:pPr lvl="1"/>
            <a:r>
              <a:rPr lang="en-US" sz="1900" dirty="0" smtClean="0"/>
              <a:t>Programmable thermostats for different zones.</a:t>
            </a:r>
          </a:p>
          <a:p>
            <a:pPr lvl="1"/>
            <a:r>
              <a:rPr lang="en-US" sz="1900" dirty="0" smtClean="0"/>
              <a:t>Use of ceiling fans or natural ventilation where climate allows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5562600" cy="4572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Library Planning  : Library Furniture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458200" cy="6172200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smtClean="0"/>
              <a:t>Library Furniture: Standards and Maintenance</a:t>
            </a:r>
          </a:p>
          <a:p>
            <a:r>
              <a:rPr lang="en-US" b="1" dirty="0" smtClean="0"/>
              <a:t>1. Introduction</a:t>
            </a:r>
          </a:p>
          <a:p>
            <a:r>
              <a:rPr lang="en-US" dirty="0" smtClean="0"/>
              <a:t>Library furniture is a critical part of library design. It affects </a:t>
            </a:r>
            <a:r>
              <a:rPr lang="en-US" b="1" dirty="0" smtClean="0"/>
              <a:t>user comfort, efficiency, accessibility, and the longevity of the library itself</a:t>
            </a:r>
            <a:r>
              <a:rPr lang="en-US" dirty="0" smtClean="0"/>
              <a:t>. Proper standards and maintenance ensure safety, ergonomics, and preservation of both users and resources.</a:t>
            </a:r>
          </a:p>
          <a:p>
            <a:endParaRPr lang="en-US" dirty="0" smtClean="0"/>
          </a:p>
          <a:p>
            <a:r>
              <a:rPr lang="en-US" b="1" dirty="0" smtClean="0"/>
              <a:t> 2. Types of Library Furniture</a:t>
            </a:r>
          </a:p>
          <a:p>
            <a:r>
              <a:rPr lang="en-US" dirty="0" smtClean="0"/>
              <a:t>Library furniture can be broadly categorized as follows:</a:t>
            </a:r>
          </a:p>
          <a:p>
            <a:r>
              <a:rPr lang="en-US" b="1" dirty="0" smtClean="0"/>
              <a:t>A. Seating Furniture</a:t>
            </a:r>
          </a:p>
          <a:p>
            <a:r>
              <a:rPr lang="en-US" b="1" dirty="0" smtClean="0"/>
              <a:t>Individual Study Chairs:</a:t>
            </a:r>
            <a:r>
              <a:rPr lang="en-US" dirty="0" smtClean="0"/>
              <a:t> Comfortable, ergonomic chairs for reading.</a:t>
            </a:r>
          </a:p>
          <a:p>
            <a:r>
              <a:rPr lang="en-US" b="1" dirty="0" smtClean="0"/>
              <a:t>Group Study Chairs / Sofas:</a:t>
            </a:r>
            <a:r>
              <a:rPr lang="en-US" dirty="0" smtClean="0"/>
              <a:t> For collaborative work.</a:t>
            </a:r>
          </a:p>
          <a:p>
            <a:r>
              <a:rPr lang="en-US" b="1" dirty="0" smtClean="0"/>
              <a:t>Special Chairs:</a:t>
            </a:r>
            <a:r>
              <a:rPr lang="en-US" dirty="0" smtClean="0"/>
              <a:t> For children, elderly, or physically challenged users.</a:t>
            </a:r>
          </a:p>
          <a:p>
            <a:endParaRPr lang="en-US" dirty="0" smtClean="0"/>
          </a:p>
          <a:p>
            <a:r>
              <a:rPr lang="en-US" b="1" dirty="0" smtClean="0"/>
              <a:t>B. Tables &amp; Desks</a:t>
            </a:r>
          </a:p>
          <a:p>
            <a:r>
              <a:rPr lang="en-US" b="1" dirty="0" smtClean="0"/>
              <a:t>Study Tables:</a:t>
            </a:r>
            <a:r>
              <a:rPr lang="en-US" dirty="0" smtClean="0"/>
              <a:t> For individual or group work.</a:t>
            </a:r>
          </a:p>
          <a:p>
            <a:r>
              <a:rPr lang="en-US" b="1" dirty="0" smtClean="0"/>
              <a:t>Computer Tables / Workstations:</a:t>
            </a:r>
            <a:r>
              <a:rPr lang="en-US" dirty="0" smtClean="0"/>
              <a:t> With cable management and proper height.</a:t>
            </a:r>
          </a:p>
          <a:p>
            <a:r>
              <a:rPr lang="en-US" b="1" dirty="0" smtClean="0"/>
              <a:t>Reference Desks / Circulation Counters:</a:t>
            </a:r>
            <a:r>
              <a:rPr lang="en-US" dirty="0" smtClean="0"/>
              <a:t> For staff use and user assistance.</a:t>
            </a:r>
          </a:p>
          <a:p>
            <a:endParaRPr lang="en-US" dirty="0" smtClean="0"/>
          </a:p>
          <a:p>
            <a:r>
              <a:rPr lang="en-US" b="1" dirty="0" smtClean="0"/>
              <a:t>C. Shelving &amp; Storage</a:t>
            </a:r>
          </a:p>
          <a:p>
            <a:r>
              <a:rPr lang="en-US" b="1" dirty="0" smtClean="0"/>
              <a:t>Book Shelves / Stacks:</a:t>
            </a:r>
            <a:r>
              <a:rPr lang="en-US" dirty="0" smtClean="0"/>
              <a:t> Fixed or mobile shelving, categorized by classification system.</a:t>
            </a:r>
          </a:p>
          <a:p>
            <a:r>
              <a:rPr lang="en-US" b="1" dirty="0" smtClean="0"/>
              <a:t>Periodical Racks / Magazine Holders:</a:t>
            </a:r>
            <a:r>
              <a:rPr lang="en-US" dirty="0" smtClean="0"/>
              <a:t> Easy access for newspapers, journals.</a:t>
            </a:r>
          </a:p>
          <a:p>
            <a:r>
              <a:rPr lang="en-US" b="1" dirty="0" smtClean="0"/>
              <a:t>Archives / Special Collections Cabinets:</a:t>
            </a:r>
            <a:r>
              <a:rPr lang="en-US" dirty="0" smtClean="0"/>
              <a:t> Lockable and climate-controlled if necessary.</a:t>
            </a:r>
          </a:p>
          <a:p>
            <a:endParaRPr lang="en-US" dirty="0" smtClean="0"/>
          </a:p>
          <a:p>
            <a:r>
              <a:rPr lang="en-US" b="1" dirty="0" smtClean="0"/>
              <a:t>D. Auxiliary Furniture</a:t>
            </a:r>
          </a:p>
          <a:p>
            <a:r>
              <a:rPr lang="en-US" b="1" dirty="0" smtClean="0"/>
              <a:t>Reading Carrels / Booths:</a:t>
            </a:r>
            <a:r>
              <a:rPr lang="en-US" dirty="0" smtClean="0"/>
              <a:t> Semi-private study spaces.</a:t>
            </a:r>
          </a:p>
          <a:p>
            <a:r>
              <a:rPr lang="en-US" b="1" dirty="0" smtClean="0"/>
              <a:t>Display Boards / Exhibition Stands:</a:t>
            </a:r>
            <a:r>
              <a:rPr lang="en-US" dirty="0" smtClean="0"/>
              <a:t> For announcements or exhibitions.</a:t>
            </a:r>
          </a:p>
          <a:p>
            <a:r>
              <a:rPr lang="en-US" b="1" dirty="0" smtClean="0"/>
              <a:t>Cabinets / Storage Units:</a:t>
            </a:r>
            <a:r>
              <a:rPr lang="en-US" dirty="0" smtClean="0"/>
              <a:t> For stationery, library equipment, or multimedia resources.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763000" cy="6858000"/>
          </a:xfrm>
        </p:spPr>
        <p:txBody>
          <a:bodyPr>
            <a:normAutofit fontScale="25000" lnSpcReduction="20000"/>
          </a:bodyPr>
          <a:lstStyle/>
          <a:p>
            <a:r>
              <a:rPr lang="en-US" sz="6400" b="1" dirty="0" smtClean="0"/>
              <a:t>3. Standards for Library Furniture</a:t>
            </a:r>
          </a:p>
          <a:p>
            <a:r>
              <a:rPr lang="en-US" sz="6400" b="1" dirty="0" smtClean="0"/>
              <a:t>A. Ergonomics &amp; Comfort</a:t>
            </a:r>
          </a:p>
          <a:p>
            <a:r>
              <a:rPr lang="en-US" sz="6400" dirty="0" smtClean="0"/>
              <a:t>Chairs should support good posture; backrest at 90–110° angle.</a:t>
            </a:r>
          </a:p>
          <a:p>
            <a:r>
              <a:rPr lang="en-US" sz="6400" dirty="0" smtClean="0"/>
              <a:t>Seat height: 42–46 cm from floor; table height: 72–75 cm.</a:t>
            </a:r>
          </a:p>
          <a:p>
            <a:r>
              <a:rPr lang="en-US" sz="6400" dirty="0" smtClean="0"/>
              <a:t>For computer stations, desks should allow proper monitor height and keyboard placement.</a:t>
            </a:r>
          </a:p>
          <a:p>
            <a:r>
              <a:rPr lang="en-US" sz="6400" dirty="0" smtClean="0"/>
              <a:t>Spacing: Minimum 1.2–1.5 m between tables for easy movement.</a:t>
            </a:r>
          </a:p>
          <a:p>
            <a:endParaRPr lang="en-US" sz="6400" dirty="0" smtClean="0"/>
          </a:p>
          <a:p>
            <a:r>
              <a:rPr lang="en-US" sz="6400" b="1" dirty="0" smtClean="0"/>
              <a:t>B. Materials &amp; Durability</a:t>
            </a:r>
          </a:p>
          <a:p>
            <a:r>
              <a:rPr lang="en-US" sz="6400" dirty="0" smtClean="0"/>
              <a:t>Wood, metal, or composite materials; choose </a:t>
            </a:r>
            <a:r>
              <a:rPr lang="en-US" sz="6400" b="1" dirty="0" smtClean="0"/>
              <a:t>durable, easy-to-clean surfaces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Flame-resistant or anti-microbial finishes for safety and hygiene.</a:t>
            </a:r>
          </a:p>
          <a:p>
            <a:r>
              <a:rPr lang="en-US" sz="6400" dirty="0" smtClean="0"/>
              <a:t>Shelving should be strong enough to hold the weight of books without bending.</a:t>
            </a:r>
          </a:p>
          <a:p>
            <a:endParaRPr lang="en-US" sz="6400" dirty="0" smtClean="0"/>
          </a:p>
          <a:p>
            <a:r>
              <a:rPr lang="en-US" sz="6400" b="1" dirty="0" smtClean="0"/>
              <a:t>C. Accessibility</a:t>
            </a:r>
          </a:p>
          <a:p>
            <a:r>
              <a:rPr lang="en-US" sz="6400" dirty="0" smtClean="0"/>
              <a:t>Furniture should comply with </a:t>
            </a:r>
            <a:r>
              <a:rPr lang="en-US" sz="6400" b="1" dirty="0" smtClean="0"/>
              <a:t>universal design principles</a:t>
            </a:r>
            <a:r>
              <a:rPr lang="en-US" sz="6400" dirty="0" smtClean="0"/>
              <a:t>:</a:t>
            </a:r>
          </a:p>
          <a:p>
            <a:pPr lvl="1"/>
            <a:r>
              <a:rPr lang="en-US" sz="6400" dirty="0" smtClean="0"/>
              <a:t>Wheelchair-accessible desks and aisles.</a:t>
            </a:r>
          </a:p>
          <a:p>
            <a:pPr lvl="1"/>
            <a:r>
              <a:rPr lang="en-US" sz="6400" dirty="0" smtClean="0"/>
              <a:t>Lowered shelves or adjustable tables for special needs users.</a:t>
            </a:r>
          </a:p>
          <a:p>
            <a:pPr lvl="1"/>
            <a:endParaRPr lang="en-US" sz="6400" dirty="0" smtClean="0"/>
          </a:p>
          <a:p>
            <a:r>
              <a:rPr lang="en-US" sz="6400" b="1" dirty="0" smtClean="0"/>
              <a:t>D. Functional Design</a:t>
            </a:r>
          </a:p>
          <a:p>
            <a:r>
              <a:rPr lang="en-US" sz="6400" dirty="0" smtClean="0"/>
              <a:t>Chairs and tables should be </a:t>
            </a:r>
            <a:r>
              <a:rPr lang="en-US" sz="6400" b="1" dirty="0" smtClean="0"/>
              <a:t>lightweight yet stable</a:t>
            </a:r>
            <a:r>
              <a:rPr lang="en-US" sz="6400" dirty="0" smtClean="0"/>
              <a:t> for flexibility.</a:t>
            </a:r>
          </a:p>
          <a:p>
            <a:r>
              <a:rPr lang="en-US" sz="6400" dirty="0" smtClean="0"/>
              <a:t>Shelving should allow </a:t>
            </a:r>
            <a:r>
              <a:rPr lang="en-US" sz="6400" b="1" dirty="0" smtClean="0"/>
              <a:t>easy visibility of book titles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Workstations should allow </a:t>
            </a:r>
            <a:r>
              <a:rPr lang="en-US" sz="6400" b="1" dirty="0" smtClean="0"/>
              <a:t>cable management</a:t>
            </a:r>
            <a:r>
              <a:rPr lang="en-US" sz="6400" dirty="0" smtClean="0"/>
              <a:t> and space for electronics.</a:t>
            </a:r>
          </a:p>
          <a:p>
            <a:endParaRPr lang="en-US" sz="6400" dirty="0" smtClean="0"/>
          </a:p>
          <a:p>
            <a:r>
              <a:rPr lang="en-US" sz="6400" b="1" dirty="0" smtClean="0"/>
              <a:t>E. Safety Standards</a:t>
            </a:r>
          </a:p>
          <a:p>
            <a:r>
              <a:rPr lang="en-US" sz="6400" dirty="0" smtClean="0"/>
              <a:t>Rounded corners to prevent injuries.</a:t>
            </a:r>
          </a:p>
          <a:p>
            <a:r>
              <a:rPr lang="en-US" sz="6400" dirty="0" smtClean="0"/>
              <a:t>No sharp edges on metal furniture.</a:t>
            </a:r>
          </a:p>
          <a:p>
            <a:r>
              <a:rPr lang="en-US" sz="6400" dirty="0" smtClean="0"/>
              <a:t>Fire-resistant and non-toxic materials.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3246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4. Maintenance of Library Furniture</a:t>
            </a:r>
          </a:p>
          <a:p>
            <a:r>
              <a:rPr lang="en-US" b="1" dirty="0" smtClean="0"/>
              <a:t>A. Regular Cleaning</a:t>
            </a:r>
          </a:p>
          <a:p>
            <a:r>
              <a:rPr lang="en-US" b="1" dirty="0" smtClean="0"/>
              <a:t>Dusting:</a:t>
            </a:r>
            <a:r>
              <a:rPr lang="en-US" dirty="0" smtClean="0"/>
              <a:t> Daily dusting of shelves, desks, and chairs.</a:t>
            </a:r>
          </a:p>
          <a:p>
            <a:r>
              <a:rPr lang="en-US" b="1" dirty="0" smtClean="0"/>
              <a:t>Surface Cleaning:</a:t>
            </a:r>
            <a:r>
              <a:rPr lang="en-US" dirty="0" smtClean="0"/>
              <a:t> Use mild detergents for tables, chairs, and display units.</a:t>
            </a:r>
          </a:p>
          <a:p>
            <a:r>
              <a:rPr lang="en-US" b="1" dirty="0" smtClean="0"/>
              <a:t>Floor Protection:</a:t>
            </a:r>
            <a:r>
              <a:rPr lang="en-US" dirty="0" smtClean="0"/>
              <a:t> Keep furniture legs on pads or mats to prevent scratches.</a:t>
            </a:r>
          </a:p>
          <a:p>
            <a:endParaRPr lang="en-US" dirty="0" smtClean="0"/>
          </a:p>
          <a:p>
            <a:r>
              <a:rPr lang="en-US" b="1" dirty="0" smtClean="0"/>
              <a:t>B. Inspection &amp; Repairs</a:t>
            </a:r>
          </a:p>
          <a:p>
            <a:r>
              <a:rPr lang="en-US" dirty="0" smtClean="0"/>
              <a:t>Monthly check for </a:t>
            </a:r>
            <a:r>
              <a:rPr lang="en-US" b="1" dirty="0" smtClean="0"/>
              <a:t>loose screws, wobbly chairs, or sagging shelves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Repair or replace damaged furniture promptly to avoid accidents.</a:t>
            </a:r>
          </a:p>
          <a:p>
            <a:r>
              <a:rPr lang="en-US" dirty="0" smtClean="0"/>
              <a:t>Ensure </a:t>
            </a:r>
            <a:r>
              <a:rPr lang="en-US" b="1" dirty="0" smtClean="0"/>
              <a:t>locking mechanisms</a:t>
            </a:r>
            <a:r>
              <a:rPr lang="en-US" dirty="0" smtClean="0"/>
              <a:t> on cabinets or archival furniture work properly.</a:t>
            </a:r>
          </a:p>
          <a:p>
            <a:endParaRPr lang="en-US" dirty="0" smtClean="0"/>
          </a:p>
          <a:p>
            <a:r>
              <a:rPr lang="en-US" b="1" dirty="0" smtClean="0"/>
              <a:t>C. Protection &amp; Preservation</a:t>
            </a:r>
          </a:p>
          <a:p>
            <a:r>
              <a:rPr lang="en-US" dirty="0" smtClean="0"/>
              <a:t>Avoid </a:t>
            </a:r>
            <a:r>
              <a:rPr lang="en-US" b="1" dirty="0" smtClean="0"/>
              <a:t>direct sunlight</a:t>
            </a:r>
            <a:r>
              <a:rPr lang="en-US" dirty="0" smtClean="0"/>
              <a:t> on wooden furniture to prevent fading or warping.</a:t>
            </a:r>
          </a:p>
          <a:p>
            <a:r>
              <a:rPr lang="en-US" dirty="0" smtClean="0"/>
              <a:t>Use </a:t>
            </a:r>
            <a:r>
              <a:rPr lang="en-US" b="1" dirty="0" smtClean="0"/>
              <a:t>cushion pads or table mats</a:t>
            </a:r>
            <a:r>
              <a:rPr lang="en-US" dirty="0" smtClean="0"/>
              <a:t> to protect surfaces from heavy books or spills.</a:t>
            </a:r>
          </a:p>
          <a:p>
            <a:r>
              <a:rPr lang="en-US" dirty="0" smtClean="0"/>
              <a:t>For special collections, use </a:t>
            </a:r>
            <a:r>
              <a:rPr lang="en-US" b="1" dirty="0" smtClean="0"/>
              <a:t>sealed cabinets</a:t>
            </a:r>
            <a:r>
              <a:rPr lang="en-US" dirty="0" smtClean="0"/>
              <a:t> with climate control.</a:t>
            </a:r>
          </a:p>
          <a:p>
            <a:endParaRPr lang="en-US" dirty="0" smtClean="0"/>
          </a:p>
          <a:p>
            <a:r>
              <a:rPr lang="en-US" b="1" dirty="0" smtClean="0"/>
              <a:t>D. Ergonomic Adjustments</a:t>
            </a:r>
          </a:p>
          <a:p>
            <a:r>
              <a:rPr lang="en-US" dirty="0" smtClean="0"/>
              <a:t>Periodically check </a:t>
            </a:r>
            <a:r>
              <a:rPr lang="en-US" b="1" dirty="0" smtClean="0"/>
              <a:t>chair and desk heights</a:t>
            </a:r>
            <a:r>
              <a:rPr lang="en-US" dirty="0" smtClean="0"/>
              <a:t> for ergonomic suitability, especially in computer labs.</a:t>
            </a:r>
          </a:p>
          <a:p>
            <a:r>
              <a:rPr lang="en-US" dirty="0" smtClean="0"/>
              <a:t>Adjust furniture for seasonal or demographic changes (e.g., new students, visiting researchers).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Library Equipment: Requirements and Maintenance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248400"/>
          </a:xfrm>
        </p:spPr>
        <p:txBody>
          <a:bodyPr>
            <a:normAutofit fontScale="25000" lnSpcReduction="20000"/>
          </a:bodyPr>
          <a:lstStyle/>
          <a:p>
            <a:r>
              <a:rPr lang="en-US" sz="6400" b="1" dirty="0" smtClean="0"/>
              <a:t>1. Introduction</a:t>
            </a:r>
          </a:p>
          <a:p>
            <a:r>
              <a:rPr lang="en-US" sz="6400" dirty="0" smtClean="0"/>
              <a:t>Library equipment refers to all </a:t>
            </a:r>
            <a:r>
              <a:rPr lang="en-US" sz="6400" b="1" dirty="0" smtClean="0"/>
              <a:t>tools, machines, and devices</a:t>
            </a:r>
            <a:r>
              <a:rPr lang="en-US" sz="6400" dirty="0" smtClean="0"/>
              <a:t> that assist in library operations, enhance user experience, and support staff efficiency. Proper selection and maintenance are essential for </a:t>
            </a:r>
            <a:r>
              <a:rPr lang="en-US" sz="6400" b="1" dirty="0" smtClean="0"/>
              <a:t>smooth functioning, longevity, and safety</a:t>
            </a:r>
            <a:r>
              <a:rPr lang="en-US" sz="6400" dirty="0" smtClean="0"/>
              <a:t>.</a:t>
            </a:r>
          </a:p>
          <a:p>
            <a:r>
              <a:rPr lang="en-US" sz="6400" b="1" dirty="0" smtClean="0"/>
              <a:t>2. Types of Library Equipment</a:t>
            </a:r>
          </a:p>
          <a:p>
            <a:r>
              <a:rPr lang="en-US" sz="6400" b="1" dirty="0" smtClean="0"/>
              <a:t>A. Circulation &amp; Cataloging Equipment</a:t>
            </a:r>
          </a:p>
          <a:p>
            <a:r>
              <a:rPr lang="en-US" sz="6400" b="1" dirty="0" smtClean="0"/>
              <a:t>Barcode Scanners / RFID Readers</a:t>
            </a:r>
            <a:r>
              <a:rPr lang="en-US" sz="6400" dirty="0" smtClean="0"/>
              <a:t> – For book issue/return and inventory management.</a:t>
            </a:r>
          </a:p>
          <a:p>
            <a:r>
              <a:rPr lang="en-US" sz="6400" b="1" dirty="0" smtClean="0"/>
              <a:t>Library Management Software (LMS) Terminals</a:t>
            </a:r>
            <a:r>
              <a:rPr lang="en-US" sz="6400" dirty="0" smtClean="0"/>
              <a:t> – Computers used for cataloging, circulation, and user accounts.</a:t>
            </a:r>
          </a:p>
          <a:p>
            <a:r>
              <a:rPr lang="en-US" sz="6400" b="1" dirty="0" smtClean="0"/>
              <a:t>Printers &amp; Photocopiers</a:t>
            </a:r>
            <a:r>
              <a:rPr lang="en-US" sz="6400" dirty="0" smtClean="0"/>
              <a:t> – For providing printing and photocopy services.</a:t>
            </a:r>
          </a:p>
          <a:p>
            <a:r>
              <a:rPr lang="en-US" sz="6400" b="1" dirty="0" smtClean="0"/>
              <a:t>B. Storage &amp; Handling Equipment</a:t>
            </a:r>
          </a:p>
          <a:p>
            <a:r>
              <a:rPr lang="en-US" sz="6400" b="1" dirty="0" smtClean="0"/>
              <a:t>Book Trucks / Trolleys</a:t>
            </a:r>
            <a:r>
              <a:rPr lang="en-US" sz="6400" dirty="0" smtClean="0"/>
              <a:t> – For moving books within the library.</a:t>
            </a:r>
          </a:p>
          <a:p>
            <a:r>
              <a:rPr lang="en-US" sz="6400" b="1" dirty="0" smtClean="0"/>
              <a:t>Ladders / Step Stools</a:t>
            </a:r>
            <a:r>
              <a:rPr lang="en-US" sz="6400" dirty="0" smtClean="0"/>
              <a:t> – For accessing high shelves safely.</a:t>
            </a:r>
          </a:p>
          <a:p>
            <a:r>
              <a:rPr lang="en-US" sz="6400" b="1" dirty="0" smtClean="0"/>
              <a:t>Book Stands / Holders</a:t>
            </a:r>
            <a:r>
              <a:rPr lang="en-US" sz="6400" dirty="0" smtClean="0"/>
              <a:t> – For display or reading of reference materials.</a:t>
            </a:r>
          </a:p>
          <a:p>
            <a:r>
              <a:rPr lang="en-US" sz="6400" b="1" dirty="0" smtClean="0"/>
              <a:t>C. User Equipment</a:t>
            </a:r>
          </a:p>
          <a:p>
            <a:r>
              <a:rPr lang="en-US" sz="6400" b="1" dirty="0" smtClean="0"/>
              <a:t>Computers / Laptops / Tablets</a:t>
            </a:r>
            <a:r>
              <a:rPr lang="en-US" sz="6400" dirty="0" smtClean="0"/>
              <a:t> – For accessing OPAC, databases, and digital resources.</a:t>
            </a:r>
          </a:p>
          <a:p>
            <a:r>
              <a:rPr lang="en-US" sz="6400" b="1" dirty="0" smtClean="0"/>
              <a:t>Internet &amp; Wi-Fi Routers</a:t>
            </a:r>
            <a:r>
              <a:rPr lang="en-US" sz="6400" dirty="0" smtClean="0"/>
              <a:t> – For library connectivity.</a:t>
            </a:r>
            <a:r>
              <a:rPr lang="en-US" sz="6400" b="1" dirty="0" smtClean="0"/>
              <a:t> </a:t>
            </a:r>
          </a:p>
          <a:p>
            <a:r>
              <a:rPr lang="en-US" sz="6400" b="1" dirty="0" smtClean="0"/>
              <a:t>Audio-Visual Equipment</a:t>
            </a:r>
            <a:r>
              <a:rPr lang="en-US" sz="6400" dirty="0" smtClean="0"/>
              <a:t> – Projectors, microphones, headphones for multimedia use.</a:t>
            </a:r>
          </a:p>
          <a:p>
            <a:r>
              <a:rPr lang="en-US" sz="6400" b="1" dirty="0" smtClean="0"/>
              <a:t>Reading Aids</a:t>
            </a:r>
            <a:r>
              <a:rPr lang="en-US" sz="6400" dirty="0" smtClean="0"/>
              <a:t> – Magnifiers, adaptive devices for visually impaired users.</a:t>
            </a:r>
          </a:p>
          <a:p>
            <a:r>
              <a:rPr lang="en-US" sz="6400" b="1" dirty="0" smtClean="0"/>
              <a:t> D. Safety &amp; Security Equipment</a:t>
            </a:r>
          </a:p>
          <a:p>
            <a:r>
              <a:rPr lang="en-US" sz="6400" b="1" dirty="0" smtClean="0"/>
              <a:t>CCTV Cameras / Surveillance Systems</a:t>
            </a:r>
            <a:r>
              <a:rPr lang="en-US" sz="6400" dirty="0" smtClean="0"/>
              <a:t> – For library security.</a:t>
            </a:r>
          </a:p>
          <a:p>
            <a:r>
              <a:rPr lang="en-US" sz="6400" b="1" dirty="0" smtClean="0"/>
              <a:t>Fire Extinguishers &amp; Alarms</a:t>
            </a:r>
            <a:r>
              <a:rPr lang="en-US" sz="6400" dirty="0" smtClean="0"/>
              <a:t> – Compliance with safety regulations.</a:t>
            </a:r>
          </a:p>
          <a:p>
            <a:r>
              <a:rPr lang="en-US" sz="6400" b="1" dirty="0" smtClean="0"/>
              <a:t>Security Gates / RFID Systems</a:t>
            </a:r>
            <a:r>
              <a:rPr lang="en-US" sz="6400" dirty="0" smtClean="0"/>
              <a:t> – To prevent theft.</a:t>
            </a:r>
          </a:p>
          <a:p>
            <a:r>
              <a:rPr lang="en-US" sz="6400" b="1" dirty="0" smtClean="0"/>
              <a:t>E. Climate &amp; Environmental Control Equipment</a:t>
            </a:r>
          </a:p>
          <a:p>
            <a:r>
              <a:rPr lang="en-US" sz="6400" b="1" dirty="0" smtClean="0"/>
              <a:t>Air Conditioning / HVAC Units</a:t>
            </a:r>
            <a:r>
              <a:rPr lang="en-US" sz="6400" dirty="0" smtClean="0"/>
              <a:t> – For maintaining temperature and humidity.</a:t>
            </a:r>
          </a:p>
          <a:p>
            <a:r>
              <a:rPr lang="en-US" sz="6400" b="1" dirty="0" smtClean="0"/>
              <a:t>Dehumidifiers / Humidifiers</a:t>
            </a:r>
            <a:r>
              <a:rPr lang="en-US" sz="6400" dirty="0" smtClean="0"/>
              <a:t> – Protect books from moisture damage.</a:t>
            </a:r>
          </a:p>
          <a:p>
            <a:r>
              <a:rPr lang="en-US" sz="6400" b="1" dirty="0" smtClean="0"/>
              <a:t>Lighting Control Systems</a:t>
            </a:r>
            <a:r>
              <a:rPr lang="en-US" sz="6400" dirty="0" smtClean="0"/>
              <a:t> – Ensure proper illumination for reading and preservation.</a:t>
            </a:r>
          </a:p>
          <a:p>
            <a:endParaRPr lang="en-US" sz="43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64770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3. Requirements of Library Equipment</a:t>
            </a:r>
          </a:p>
          <a:p>
            <a:r>
              <a:rPr lang="en-US" b="1" dirty="0" smtClean="0"/>
              <a:t>A. Functional Requirements</a:t>
            </a:r>
          </a:p>
          <a:p>
            <a:r>
              <a:rPr lang="en-US" b="1" dirty="0" smtClean="0"/>
              <a:t>Accuracy &amp; Efficiency:</a:t>
            </a:r>
            <a:r>
              <a:rPr lang="en-US" dirty="0" smtClean="0"/>
              <a:t> Equipment like barcode scanners, printers, and cataloging computers must be fast and reliable.</a:t>
            </a:r>
          </a:p>
          <a:p>
            <a:r>
              <a:rPr lang="en-US" b="1" dirty="0" smtClean="0"/>
              <a:t>Capacity &amp; Compatibility:</a:t>
            </a:r>
            <a:r>
              <a:rPr lang="en-US" dirty="0" smtClean="0"/>
              <a:t> Should meet library size and user demand (e.g., sufficient number of PCs for users).</a:t>
            </a:r>
          </a:p>
          <a:p>
            <a:r>
              <a:rPr lang="en-US" b="1" dirty="0" smtClean="0"/>
              <a:t>Ergonomic &amp; User-Friendly:</a:t>
            </a:r>
            <a:r>
              <a:rPr lang="en-US" dirty="0" smtClean="0"/>
              <a:t> Equipment should be easy to operate by both staff and patrons.</a:t>
            </a:r>
          </a:p>
          <a:p>
            <a:r>
              <a:rPr lang="en-US" b="1" dirty="0" smtClean="0"/>
              <a:t>B. Safety &amp; Security</a:t>
            </a:r>
          </a:p>
          <a:p>
            <a:r>
              <a:rPr lang="en-US" dirty="0" smtClean="0"/>
              <a:t>Must meet safety standards (fire-resistant, surge-protected, stable design).</a:t>
            </a:r>
          </a:p>
          <a:p>
            <a:r>
              <a:rPr lang="en-US" dirty="0" smtClean="0"/>
              <a:t>Electrical equipment must be properly grounded.</a:t>
            </a:r>
          </a:p>
          <a:p>
            <a:r>
              <a:rPr lang="en-US" b="1" dirty="0" smtClean="0"/>
              <a:t>C. Durability &amp; Maintenance</a:t>
            </a:r>
          </a:p>
          <a:p>
            <a:r>
              <a:rPr lang="en-US" dirty="0" smtClean="0"/>
              <a:t>Sturdy materials for book trolleys, chairs, and shelving equipment.</a:t>
            </a:r>
          </a:p>
          <a:p>
            <a:r>
              <a:rPr lang="en-US" dirty="0" smtClean="0"/>
              <a:t>Long-lasting devices to reduce replacement costs.</a:t>
            </a:r>
          </a:p>
          <a:p>
            <a:r>
              <a:rPr lang="en-US" b="1" dirty="0" smtClean="0"/>
              <a:t>D. Technological Requirements</a:t>
            </a:r>
          </a:p>
          <a:p>
            <a:r>
              <a:rPr lang="en-US" dirty="0" smtClean="0"/>
              <a:t>Software must be compatible with existing LMS and databases.</a:t>
            </a:r>
          </a:p>
          <a:p>
            <a:r>
              <a:rPr lang="en-US" dirty="0" smtClean="0"/>
              <a:t>Hardware should support modern digital resources and AV equipment.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4. Maintenance of Library Equipment</a:t>
            </a:r>
          </a:p>
          <a:p>
            <a:r>
              <a:rPr lang="en-US" dirty="0" smtClean="0"/>
              <a:t>Maintenance ensures </a:t>
            </a:r>
            <a:r>
              <a:rPr lang="en-US" b="1" dirty="0" smtClean="0"/>
              <a:t>long-term usability, safety, and cost efficiency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A. Routine Maintenance</a:t>
            </a:r>
          </a:p>
          <a:p>
            <a:r>
              <a:rPr lang="en-US" b="1" dirty="0" smtClean="0"/>
              <a:t>Daily Cleaning:</a:t>
            </a:r>
            <a:r>
              <a:rPr lang="en-US" dirty="0" smtClean="0"/>
              <a:t> Wipe computer screens, keyboards, printers, and photocopiers.</a:t>
            </a:r>
          </a:p>
          <a:p>
            <a:r>
              <a:rPr lang="en-US" b="1" dirty="0" smtClean="0"/>
              <a:t>Dust Control:</a:t>
            </a:r>
            <a:r>
              <a:rPr lang="en-US" dirty="0" smtClean="0"/>
              <a:t> Especially important for electronics to prevent overheating.</a:t>
            </a:r>
          </a:p>
          <a:p>
            <a:r>
              <a:rPr lang="en-US" b="1" dirty="0" smtClean="0"/>
              <a:t>Check Functionality:</a:t>
            </a:r>
            <a:r>
              <a:rPr lang="en-US" dirty="0" smtClean="0"/>
              <a:t> Test barcode scanners, RFID readers, and other automated systems.</a:t>
            </a:r>
          </a:p>
          <a:p>
            <a:r>
              <a:rPr lang="en-US" b="1" dirty="0" smtClean="0"/>
              <a:t>B. Preventive Maintenance</a:t>
            </a:r>
          </a:p>
          <a:p>
            <a:r>
              <a:rPr lang="en-US" b="1" dirty="0" smtClean="0"/>
              <a:t>Schedule Inspections:</a:t>
            </a:r>
            <a:r>
              <a:rPr lang="en-US" dirty="0" smtClean="0"/>
              <a:t> Monthly checks for computers, printers, HVAC systems, and security devices.</a:t>
            </a:r>
          </a:p>
          <a:p>
            <a:r>
              <a:rPr lang="en-US" b="1" dirty="0" smtClean="0"/>
              <a:t>Lubrication &amp; Calibration:</a:t>
            </a:r>
            <a:r>
              <a:rPr lang="en-US" dirty="0" smtClean="0"/>
              <a:t> For mechanical devices like book trolleys, photocopiers, and projectors.</a:t>
            </a:r>
          </a:p>
          <a:p>
            <a:r>
              <a:rPr lang="en-US" b="1" dirty="0" smtClean="0"/>
              <a:t>Software Updates:</a:t>
            </a:r>
            <a:r>
              <a:rPr lang="en-US" dirty="0" smtClean="0"/>
              <a:t> Update LMS, antivirus, and operating systems regularly.</a:t>
            </a:r>
          </a:p>
          <a:p>
            <a:r>
              <a:rPr lang="en-US" b="1" dirty="0" smtClean="0"/>
              <a:t>C. Repairs &amp; Troubleshooting</a:t>
            </a:r>
          </a:p>
          <a:p>
            <a:r>
              <a:rPr lang="en-US" dirty="0" smtClean="0"/>
              <a:t>Address minor issues immediately to prevent major failures.</a:t>
            </a:r>
          </a:p>
          <a:p>
            <a:r>
              <a:rPr lang="en-US" dirty="0" smtClean="0"/>
              <a:t>Maintain </a:t>
            </a:r>
            <a:r>
              <a:rPr lang="en-US" b="1" dirty="0" smtClean="0"/>
              <a:t>service contracts</a:t>
            </a:r>
            <a:r>
              <a:rPr lang="en-US" dirty="0" smtClean="0"/>
              <a:t> for printers, computers, and HVAC systems.</a:t>
            </a:r>
          </a:p>
          <a:p>
            <a:r>
              <a:rPr lang="en-US" dirty="0" smtClean="0"/>
              <a:t>Replace worn-out parts in trolleys, ladders, or book holders.</a:t>
            </a:r>
          </a:p>
          <a:p>
            <a:r>
              <a:rPr lang="en-US" b="1" dirty="0" smtClean="0"/>
              <a:t>D. User Awareness &amp; Training</a:t>
            </a:r>
          </a:p>
          <a:p>
            <a:r>
              <a:rPr lang="en-US" dirty="0" smtClean="0"/>
              <a:t>Train library staff on proper use of equipment.</a:t>
            </a:r>
          </a:p>
          <a:p>
            <a:r>
              <a:rPr lang="en-US" dirty="0" smtClean="0"/>
              <a:t>Provide guidelines for patrons (e.g., careful use of computers, AV equipment, and reading aids).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200" b="1" dirty="0" smtClean="0"/>
              <a:t>Library Planning : Disaster Management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sz="2100" b="1" dirty="0" smtClean="0"/>
              <a:t>Library Disaster Management</a:t>
            </a:r>
          </a:p>
          <a:p>
            <a:r>
              <a:rPr lang="en-US" sz="2100" b="1" dirty="0" smtClean="0"/>
              <a:t>1. Introduction</a:t>
            </a:r>
          </a:p>
          <a:p>
            <a:r>
              <a:rPr lang="en-US" sz="2100" dirty="0" smtClean="0"/>
              <a:t>Library disaster management involves </a:t>
            </a:r>
            <a:r>
              <a:rPr lang="en-US" sz="2100" b="1" dirty="0" smtClean="0"/>
              <a:t>planning, prevention, and response strategies</a:t>
            </a:r>
            <a:r>
              <a:rPr lang="en-US" sz="2100" dirty="0" smtClean="0"/>
              <a:t> to protect library collections, equipment, staff, and users from natural or man-made disasters.</a:t>
            </a:r>
          </a:p>
          <a:p>
            <a:r>
              <a:rPr lang="en-US" sz="2100" dirty="0" smtClean="0"/>
              <a:t>The goal is to </a:t>
            </a:r>
            <a:r>
              <a:rPr lang="en-US" sz="2100" b="1" dirty="0" smtClean="0"/>
              <a:t>minimize damage, ensure safety, and restore services quickly</a:t>
            </a:r>
            <a:r>
              <a:rPr lang="en-US" sz="2100" dirty="0" smtClean="0"/>
              <a:t>.</a:t>
            </a:r>
            <a:r>
              <a:rPr lang="en-US" sz="2100" b="1" dirty="0" smtClean="0"/>
              <a:t> 2. Types of Disasters in Libraries</a:t>
            </a:r>
          </a:p>
          <a:p>
            <a:r>
              <a:rPr lang="en-US" sz="2100" b="1" dirty="0" smtClean="0"/>
              <a:t>A. Natural Disasters</a:t>
            </a:r>
          </a:p>
          <a:p>
            <a:r>
              <a:rPr lang="en-US" sz="2100" b="1" dirty="0" smtClean="0"/>
              <a:t>Floods:</a:t>
            </a:r>
            <a:r>
              <a:rPr lang="en-US" sz="2100" dirty="0" smtClean="0"/>
              <a:t> Water damage to books, equipment, and buildings.</a:t>
            </a:r>
          </a:p>
          <a:p>
            <a:r>
              <a:rPr lang="en-US" sz="2100" b="1" dirty="0" smtClean="0"/>
              <a:t>Earthquakes:</a:t>
            </a:r>
            <a:r>
              <a:rPr lang="en-US" sz="2100" dirty="0" smtClean="0"/>
              <a:t> Structural damage, falling shelves, and injury risk.</a:t>
            </a:r>
          </a:p>
          <a:p>
            <a:r>
              <a:rPr lang="en-US" sz="2100" b="1" dirty="0" smtClean="0"/>
              <a:t>Fire:</a:t>
            </a:r>
            <a:r>
              <a:rPr lang="en-US" sz="2100" dirty="0" smtClean="0"/>
              <a:t> Loss of materials and equipment, risk to life.</a:t>
            </a:r>
          </a:p>
          <a:p>
            <a:r>
              <a:rPr lang="en-US" sz="2100" b="1" dirty="0" smtClean="0"/>
              <a:t>Storms / Cyclones / Lightning:</a:t>
            </a:r>
            <a:r>
              <a:rPr lang="en-US" sz="2100" dirty="0" smtClean="0"/>
              <a:t> Damage to building, power outages, water leakage.</a:t>
            </a:r>
          </a:p>
          <a:p>
            <a:r>
              <a:rPr lang="en-US" sz="2100" b="1" dirty="0" smtClean="0"/>
              <a:t>B. Man-Made Disasters</a:t>
            </a:r>
          </a:p>
          <a:p>
            <a:r>
              <a:rPr lang="en-US" sz="2100" b="1" dirty="0" smtClean="0"/>
              <a:t>Theft / Vandalism:</a:t>
            </a:r>
            <a:r>
              <a:rPr lang="en-US" sz="2100" dirty="0" smtClean="0"/>
              <a:t> Loss of rare or valuable materials.</a:t>
            </a:r>
          </a:p>
          <a:p>
            <a:r>
              <a:rPr lang="en-US" sz="2100" b="1" dirty="0" smtClean="0"/>
              <a:t>Accidental Damage:</a:t>
            </a:r>
            <a:r>
              <a:rPr lang="en-US" sz="2100" dirty="0" smtClean="0"/>
              <a:t> Spillage, breakage, improper handling.</a:t>
            </a:r>
          </a:p>
          <a:p>
            <a:r>
              <a:rPr lang="en-US" sz="2100" b="1" dirty="0" smtClean="0"/>
              <a:t>Chemical / Biological Hazards:</a:t>
            </a:r>
            <a:r>
              <a:rPr lang="en-US" sz="2100" dirty="0" smtClean="0"/>
              <a:t> Mold infestation, contamination, or chemical spills.</a:t>
            </a:r>
          </a:p>
          <a:p>
            <a:r>
              <a:rPr lang="en-US" sz="2100" b="1" dirty="0" smtClean="0"/>
              <a:t>Electrical Failures:</a:t>
            </a:r>
            <a:r>
              <a:rPr lang="en-US" sz="2100" dirty="0" smtClean="0"/>
              <a:t> Short circuits causing fire or equipment failure.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400"/>
          </a:xfrm>
        </p:spPr>
        <p:txBody>
          <a:bodyPr>
            <a:normAutofit fontScale="85000" lnSpcReduction="20000"/>
          </a:bodyPr>
          <a:lstStyle/>
          <a:p>
            <a:r>
              <a:rPr lang="en-US" sz="2300" b="1" dirty="0" smtClean="0"/>
              <a:t>C. Emergency Response</a:t>
            </a:r>
          </a:p>
          <a:p>
            <a:endParaRPr lang="en-US" sz="2300" b="1" dirty="0" smtClean="0"/>
          </a:p>
          <a:p>
            <a:r>
              <a:rPr lang="en-US" sz="2300" b="1" dirty="0" smtClean="0"/>
              <a:t>Evacuation:</a:t>
            </a:r>
            <a:r>
              <a:rPr lang="en-US" sz="2300" dirty="0" smtClean="0"/>
              <a:t> Clear signage and safe exit routes for staff and users.</a:t>
            </a:r>
          </a:p>
          <a:p>
            <a:r>
              <a:rPr lang="en-US" sz="2300" b="1" dirty="0" smtClean="0"/>
              <a:t>Immediate Action:</a:t>
            </a:r>
            <a:r>
              <a:rPr lang="en-US" sz="2300" dirty="0" smtClean="0"/>
              <a:t> Shut off electrical circuits, isolate hazardous materials.</a:t>
            </a:r>
          </a:p>
          <a:p>
            <a:r>
              <a:rPr lang="en-US" sz="2300" b="1" dirty="0" smtClean="0"/>
              <a:t>Collection Salvage:</a:t>
            </a:r>
            <a:endParaRPr lang="en-US" sz="2300" dirty="0" smtClean="0"/>
          </a:p>
          <a:p>
            <a:pPr lvl="1"/>
            <a:r>
              <a:rPr lang="en-US" sz="2300" dirty="0" smtClean="0"/>
              <a:t>Move books to safe, dry locations.</a:t>
            </a:r>
          </a:p>
          <a:p>
            <a:pPr lvl="1"/>
            <a:r>
              <a:rPr lang="en-US" sz="2300" dirty="0" smtClean="0"/>
              <a:t>Use water-damage recovery techniques (air-drying, freezing).</a:t>
            </a:r>
          </a:p>
          <a:p>
            <a:r>
              <a:rPr lang="en-US" sz="2300" b="1" dirty="0" smtClean="0"/>
              <a:t>Communication:</a:t>
            </a:r>
            <a:r>
              <a:rPr lang="en-US" sz="2300" dirty="0" smtClean="0"/>
              <a:t> Inform authorities, staff, and users promptly.</a:t>
            </a:r>
            <a:r>
              <a:rPr lang="en-US" sz="2300" b="1" dirty="0" smtClean="0"/>
              <a:t> </a:t>
            </a:r>
          </a:p>
          <a:p>
            <a:endParaRPr lang="en-US" sz="2300" b="1" dirty="0" smtClean="0"/>
          </a:p>
          <a:p>
            <a:r>
              <a:rPr lang="en-US" sz="2300" b="1" dirty="0" smtClean="0"/>
              <a:t>D. Recovery &amp; Restoration</a:t>
            </a:r>
          </a:p>
          <a:p>
            <a:r>
              <a:rPr lang="en-US" sz="2300" b="1" dirty="0" smtClean="0"/>
              <a:t>Damage Assessment:</a:t>
            </a:r>
            <a:r>
              <a:rPr lang="en-US" sz="2300" dirty="0" smtClean="0"/>
              <a:t> Document damage to materials, equipment, and building.</a:t>
            </a:r>
          </a:p>
          <a:p>
            <a:r>
              <a:rPr lang="en-US" sz="2300" b="1" dirty="0" smtClean="0"/>
              <a:t>Restoration of Materials:</a:t>
            </a:r>
            <a:endParaRPr lang="en-US" sz="2300" dirty="0" smtClean="0"/>
          </a:p>
          <a:p>
            <a:pPr lvl="1"/>
            <a:r>
              <a:rPr lang="en-US" sz="2300" dirty="0" smtClean="0"/>
              <a:t>Freeze-dry wet books or use dehumidifiers.</a:t>
            </a:r>
          </a:p>
          <a:p>
            <a:pPr lvl="1"/>
            <a:r>
              <a:rPr lang="en-US" sz="2300" dirty="0" smtClean="0"/>
              <a:t>Repair or replace damaged furniture, electronics, and shelving.</a:t>
            </a:r>
          </a:p>
          <a:p>
            <a:r>
              <a:rPr lang="en-US" sz="2300" b="1" dirty="0" smtClean="0"/>
              <a:t>Resumption of Services:</a:t>
            </a:r>
            <a:endParaRPr lang="en-US" sz="2300" dirty="0" smtClean="0"/>
          </a:p>
          <a:p>
            <a:pPr lvl="1"/>
            <a:r>
              <a:rPr lang="en-US" sz="2300" dirty="0" smtClean="0"/>
              <a:t>Prioritize essential services: circulation, reference, digital resources.</a:t>
            </a:r>
          </a:p>
          <a:p>
            <a:r>
              <a:rPr lang="en-US" sz="2300" b="1" dirty="0" smtClean="0"/>
              <a:t>Review &amp; Update DMP:</a:t>
            </a:r>
            <a:endParaRPr lang="en-US" sz="2300" dirty="0" smtClean="0"/>
          </a:p>
          <a:p>
            <a:pPr lvl="1"/>
            <a:r>
              <a:rPr lang="en-US" sz="2300" dirty="0" smtClean="0"/>
              <a:t>Analyze the disaster response and update procedures.</a:t>
            </a:r>
          </a:p>
          <a:p>
            <a:pPr lvl="1"/>
            <a:r>
              <a:rPr lang="en-US" sz="2300" dirty="0" smtClean="0"/>
              <a:t>Train staff based on lessons learned.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Library Planning: Insurance in Libraries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1. Definition</a:t>
            </a:r>
          </a:p>
          <a:p>
            <a:r>
              <a:rPr lang="en-US" dirty="0" smtClean="0"/>
              <a:t>Insurance in libraries is a </a:t>
            </a:r>
            <a:r>
              <a:rPr lang="en-US" b="1" dirty="0" smtClean="0"/>
              <a:t>risk management tool</a:t>
            </a:r>
            <a:r>
              <a:rPr lang="en-US" dirty="0" smtClean="0"/>
              <a:t> that protects </a:t>
            </a:r>
            <a:r>
              <a:rPr lang="en-US" b="1" dirty="0" smtClean="0"/>
              <a:t>collections, property, equipment, staff, and users</a:t>
            </a:r>
            <a:r>
              <a:rPr lang="en-US" dirty="0" smtClean="0"/>
              <a:t> from financial loss due to unforeseen events.</a:t>
            </a:r>
          </a:p>
          <a:p>
            <a:endParaRPr lang="en-US" dirty="0" smtClean="0"/>
          </a:p>
          <a:p>
            <a:r>
              <a:rPr lang="en-US" b="1" dirty="0" smtClean="0"/>
              <a:t>2. Objectives</a:t>
            </a:r>
          </a:p>
          <a:p>
            <a:r>
              <a:rPr lang="en-US" dirty="0" smtClean="0"/>
              <a:t>Protect </a:t>
            </a:r>
            <a:r>
              <a:rPr lang="en-US" b="1" dirty="0" smtClean="0"/>
              <a:t>library collections</a:t>
            </a:r>
            <a:r>
              <a:rPr lang="en-US" dirty="0" smtClean="0"/>
              <a:t> (books, manuscripts, rare items).</a:t>
            </a:r>
          </a:p>
          <a:p>
            <a:r>
              <a:rPr lang="en-US" dirty="0" smtClean="0"/>
              <a:t>Cover </a:t>
            </a:r>
            <a:r>
              <a:rPr lang="en-US" b="1" dirty="0" smtClean="0"/>
              <a:t>property and equipment</a:t>
            </a:r>
            <a:r>
              <a:rPr lang="en-US" dirty="0" smtClean="0"/>
              <a:t> (furniture, computers, AV equipment).</a:t>
            </a:r>
          </a:p>
          <a:p>
            <a:r>
              <a:rPr lang="en-US" dirty="0" smtClean="0"/>
              <a:t>Ensure </a:t>
            </a:r>
            <a:r>
              <a:rPr lang="en-US" b="1" dirty="0" smtClean="0"/>
              <a:t>financial security</a:t>
            </a:r>
            <a:r>
              <a:rPr lang="en-US" dirty="0" smtClean="0"/>
              <a:t> after disasters.</a:t>
            </a:r>
          </a:p>
          <a:p>
            <a:r>
              <a:rPr lang="en-US" dirty="0" smtClean="0"/>
              <a:t>Provide </a:t>
            </a:r>
            <a:r>
              <a:rPr lang="en-US" b="1" dirty="0" smtClean="0"/>
              <a:t>liability coverage</a:t>
            </a:r>
            <a:r>
              <a:rPr lang="en-US" dirty="0" smtClean="0"/>
              <a:t> for staff and visitors.</a:t>
            </a:r>
          </a:p>
          <a:p>
            <a:endParaRPr lang="en-US" dirty="0" smtClean="0"/>
          </a:p>
          <a:p>
            <a:r>
              <a:rPr lang="en-US" b="1" dirty="0" smtClean="0"/>
              <a:t> 3. Types of Library Insurance</a:t>
            </a:r>
          </a:p>
          <a:p>
            <a:r>
              <a:rPr lang="en-US" b="1" dirty="0" smtClean="0"/>
              <a:t>Property Insurance:</a:t>
            </a:r>
            <a:r>
              <a:rPr lang="en-US" dirty="0" smtClean="0"/>
              <a:t> Buildings, furniture, fire, flood, theft.</a:t>
            </a:r>
          </a:p>
          <a:p>
            <a:r>
              <a:rPr lang="en-US" b="1" dirty="0" smtClean="0"/>
              <a:t>Collection Insurance:</a:t>
            </a:r>
            <a:r>
              <a:rPr lang="en-US" dirty="0" smtClean="0"/>
              <a:t> Books, archives, rare materials; covers damage or loss.</a:t>
            </a:r>
          </a:p>
          <a:p>
            <a:r>
              <a:rPr lang="en-US" b="1" dirty="0" smtClean="0"/>
              <a:t>Equipment Insurance:</a:t>
            </a:r>
            <a:r>
              <a:rPr lang="en-US" dirty="0" smtClean="0"/>
              <a:t> Computers, printers, AV equipment; covers repair/replacement.</a:t>
            </a:r>
          </a:p>
          <a:p>
            <a:r>
              <a:rPr lang="en-US" b="1" dirty="0" smtClean="0"/>
              <a:t>Liability Insurance:</a:t>
            </a:r>
            <a:r>
              <a:rPr lang="en-US" dirty="0" smtClean="0"/>
              <a:t> Covers accidents or injuries on library premises.</a:t>
            </a:r>
          </a:p>
          <a:p>
            <a:r>
              <a:rPr lang="en-US" b="1" dirty="0" smtClean="0"/>
              <a:t>Specialized Insurance:</a:t>
            </a:r>
            <a:r>
              <a:rPr lang="en-US" dirty="0" smtClean="0"/>
              <a:t> Cyber insurance, transit insurance, revenue protection.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Library Planning: Green Libraries 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00" b="1" dirty="0" smtClean="0"/>
              <a:t>1. Definition</a:t>
            </a:r>
          </a:p>
          <a:p>
            <a:r>
              <a:rPr lang="en-US" sz="2100" dirty="0" smtClean="0"/>
              <a:t>A </a:t>
            </a:r>
            <a:r>
              <a:rPr lang="en-US" sz="2100" b="1" dirty="0" smtClean="0"/>
              <a:t>Green Library</a:t>
            </a:r>
            <a:r>
              <a:rPr lang="en-US" sz="2100" dirty="0" smtClean="0"/>
              <a:t> is an environmentally friendly library designed to </a:t>
            </a:r>
            <a:r>
              <a:rPr lang="en-US" sz="2100" b="1" dirty="0" smtClean="0"/>
              <a:t>reduce energy consumption, minimize waste, and promote sustainability</a:t>
            </a:r>
            <a:r>
              <a:rPr lang="en-US" sz="2100" dirty="0" smtClean="0"/>
              <a:t> while providing effective library services.</a:t>
            </a:r>
          </a:p>
          <a:p>
            <a:endParaRPr lang="en-US" sz="2100" dirty="0" smtClean="0"/>
          </a:p>
          <a:p>
            <a:r>
              <a:rPr lang="en-US" sz="2100" b="1" dirty="0" smtClean="0"/>
              <a:t>2. Objectives</a:t>
            </a:r>
          </a:p>
          <a:p>
            <a:r>
              <a:rPr lang="en-US" sz="2100" dirty="0" smtClean="0"/>
              <a:t>Reduce </a:t>
            </a:r>
            <a:r>
              <a:rPr lang="en-US" sz="2100" b="1" dirty="0" smtClean="0"/>
              <a:t>carbon footprint</a:t>
            </a:r>
            <a:r>
              <a:rPr lang="en-US" sz="2100" dirty="0" smtClean="0"/>
              <a:t> and energy usage.</a:t>
            </a:r>
          </a:p>
          <a:p>
            <a:r>
              <a:rPr lang="en-US" sz="2100" dirty="0" smtClean="0"/>
              <a:t>Promote </a:t>
            </a:r>
            <a:r>
              <a:rPr lang="en-US" sz="2100" b="1" dirty="0" smtClean="0"/>
              <a:t>sustainable construction and operations</a:t>
            </a:r>
            <a:r>
              <a:rPr lang="en-US" sz="2100" dirty="0" smtClean="0"/>
              <a:t>.</a:t>
            </a:r>
          </a:p>
          <a:p>
            <a:r>
              <a:rPr lang="en-US" sz="2100" dirty="0" smtClean="0"/>
              <a:t>Conserve </a:t>
            </a:r>
            <a:r>
              <a:rPr lang="en-US" sz="2100" b="1" dirty="0" smtClean="0"/>
              <a:t>natural resources</a:t>
            </a:r>
            <a:r>
              <a:rPr lang="en-US" sz="2100" dirty="0" smtClean="0"/>
              <a:t> (water, energy, paper).</a:t>
            </a:r>
          </a:p>
          <a:p>
            <a:r>
              <a:rPr lang="en-US" sz="2100" dirty="0" smtClean="0"/>
              <a:t>Provide a </a:t>
            </a:r>
            <a:r>
              <a:rPr lang="en-US" sz="2100" b="1" dirty="0" smtClean="0"/>
              <a:t>healthy, eco-friendly environment</a:t>
            </a:r>
            <a:r>
              <a:rPr lang="en-US" sz="2100" dirty="0" smtClean="0"/>
              <a:t> for users and staff.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3. Key Features</a:t>
            </a:r>
          </a:p>
          <a:p>
            <a:r>
              <a:rPr lang="en-US" sz="1800" b="1" dirty="0" smtClean="0"/>
              <a:t>Energy Efficiency:</a:t>
            </a:r>
            <a:r>
              <a:rPr lang="en-US" sz="1800" dirty="0" smtClean="0"/>
              <a:t> LED lighting, solar panels, natural </a:t>
            </a:r>
            <a:r>
              <a:rPr lang="en-US" sz="1800" dirty="0" err="1" smtClean="0"/>
              <a:t>daylighting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Sustainable Materials:</a:t>
            </a:r>
            <a:r>
              <a:rPr lang="en-US" sz="1800" dirty="0" smtClean="0"/>
              <a:t> Use of recycled or eco-friendly building materials.</a:t>
            </a:r>
          </a:p>
          <a:p>
            <a:r>
              <a:rPr lang="en-US" sz="1800" b="1" dirty="0" smtClean="0"/>
              <a:t>Water Conservation:</a:t>
            </a:r>
            <a:r>
              <a:rPr lang="en-US" sz="1800" dirty="0" smtClean="0"/>
              <a:t> Rainwater harvesting, low-flow fixtures.</a:t>
            </a:r>
          </a:p>
          <a:p>
            <a:r>
              <a:rPr lang="en-US" sz="1800" b="1" dirty="0" smtClean="0"/>
              <a:t>Waste Management:</a:t>
            </a:r>
            <a:r>
              <a:rPr lang="en-US" sz="1800" dirty="0" smtClean="0"/>
              <a:t> Recycling stations, digital resources to reduce paper.</a:t>
            </a:r>
          </a:p>
          <a:p>
            <a:r>
              <a:rPr lang="en-US" sz="1800" b="1" dirty="0" smtClean="0"/>
              <a:t>Indoor Environment:</a:t>
            </a:r>
            <a:r>
              <a:rPr lang="en-US" sz="1800" dirty="0" smtClean="0"/>
              <a:t> Good ventilation, indoor plants, comfortable temperature.</a:t>
            </a:r>
          </a:p>
          <a:p>
            <a:r>
              <a:rPr lang="en-US" sz="1800" b="1" dirty="0" smtClean="0"/>
              <a:t>Digital Services:</a:t>
            </a:r>
            <a:r>
              <a:rPr lang="en-US" sz="1800" dirty="0" smtClean="0"/>
              <a:t> Promote e-books, e-journals, and online databases.</a:t>
            </a:r>
          </a:p>
          <a:p>
            <a:r>
              <a:rPr lang="en-US" sz="1800" b="1" dirty="0" smtClean="0"/>
              <a:t>Green Spaces:</a:t>
            </a:r>
            <a:r>
              <a:rPr lang="en-US" sz="1800" dirty="0" smtClean="0"/>
              <a:t> Gardens, rooftop greenery, outdoor reading areas.</a:t>
            </a:r>
          </a:p>
          <a:p>
            <a:endParaRPr lang="en-US" sz="1800" dirty="0" smtClean="0"/>
          </a:p>
          <a:p>
            <a:r>
              <a:rPr lang="en-US" sz="1800" b="1" dirty="0" smtClean="0"/>
              <a:t>4. Benefits</a:t>
            </a:r>
          </a:p>
          <a:p>
            <a:r>
              <a:rPr lang="en-US" sz="1800" dirty="0" smtClean="0"/>
              <a:t>Lower </a:t>
            </a:r>
            <a:r>
              <a:rPr lang="en-US" sz="1800" b="1" dirty="0" smtClean="0"/>
              <a:t>operational costs</a:t>
            </a:r>
            <a:r>
              <a:rPr lang="en-US" sz="1800" dirty="0" smtClean="0"/>
              <a:t> (electricity, water, maintenance).</a:t>
            </a:r>
          </a:p>
          <a:p>
            <a:r>
              <a:rPr lang="en-US" sz="1800" dirty="0" smtClean="0"/>
              <a:t>Healthier </a:t>
            </a:r>
            <a:r>
              <a:rPr lang="en-US" sz="1800" b="1" dirty="0" smtClean="0"/>
              <a:t>indoor environment</a:t>
            </a:r>
            <a:r>
              <a:rPr lang="en-US" sz="1800" dirty="0" smtClean="0"/>
              <a:t> for staff and users.</a:t>
            </a:r>
          </a:p>
          <a:p>
            <a:r>
              <a:rPr lang="en-US" sz="1800" dirty="0" smtClean="0"/>
              <a:t>Promotes </a:t>
            </a:r>
            <a:r>
              <a:rPr lang="en-US" sz="1800" b="1" dirty="0" smtClean="0"/>
              <a:t>environmental awareness</a:t>
            </a:r>
            <a:r>
              <a:rPr lang="en-US" sz="1800" dirty="0" smtClean="0"/>
              <a:t> among patrons.</a:t>
            </a:r>
          </a:p>
          <a:p>
            <a:r>
              <a:rPr lang="en-US" sz="1800" dirty="0" smtClean="0"/>
              <a:t>Supports </a:t>
            </a:r>
            <a:r>
              <a:rPr lang="en-US" sz="1800" b="1" dirty="0" smtClean="0"/>
              <a:t>sustainable development goals (SDGs)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Unit –II</a:t>
            </a:r>
            <a:br>
              <a:rPr lang="en-US" sz="1800" b="1" dirty="0" smtClean="0"/>
            </a:br>
            <a:r>
              <a:rPr lang="en-US" sz="1800" b="1" dirty="0" smtClean="0"/>
              <a:t>Library Budgeting and Finance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47500" lnSpcReduction="20000"/>
          </a:bodyPr>
          <a:lstStyle/>
          <a:p>
            <a:r>
              <a:rPr lang="en-US" sz="4000" b="1" dirty="0" smtClean="0"/>
              <a:t>1. Concept of Library Budget</a:t>
            </a:r>
          </a:p>
          <a:p>
            <a:r>
              <a:rPr lang="en-US" sz="4000" dirty="0" smtClean="0"/>
              <a:t>A </a:t>
            </a:r>
            <a:r>
              <a:rPr lang="en-US" sz="4000" b="1" dirty="0" smtClean="0"/>
              <a:t>library budget</a:t>
            </a:r>
            <a:r>
              <a:rPr lang="en-US" sz="4000" dirty="0" smtClean="0"/>
              <a:t> is a </a:t>
            </a:r>
            <a:r>
              <a:rPr lang="en-US" sz="4000" b="1" dirty="0" smtClean="0"/>
              <a:t>financial plan</a:t>
            </a:r>
            <a:r>
              <a:rPr lang="en-US" sz="4000" dirty="0" smtClean="0"/>
              <a:t> that outlines the </a:t>
            </a:r>
            <a:r>
              <a:rPr lang="en-US" sz="4000" b="1" dirty="0" smtClean="0"/>
              <a:t>estimated income and expenditure</a:t>
            </a:r>
            <a:r>
              <a:rPr lang="en-US" sz="4000" dirty="0" smtClean="0"/>
              <a:t> for operating and developing a library over a specific period (usually a year).</a:t>
            </a:r>
          </a:p>
          <a:p>
            <a:r>
              <a:rPr lang="en-US" sz="4000" dirty="0" smtClean="0"/>
              <a:t>It ensures </a:t>
            </a:r>
            <a:r>
              <a:rPr lang="en-US" sz="4000" b="1" dirty="0" smtClean="0"/>
              <a:t>systematic allocation of funds</a:t>
            </a:r>
            <a:r>
              <a:rPr lang="en-US" sz="4000" dirty="0" smtClean="0"/>
              <a:t> to meet the library’s goals, such as </a:t>
            </a:r>
            <a:r>
              <a:rPr lang="en-US" sz="4000" b="1" dirty="0" smtClean="0"/>
              <a:t>collection development, staff salaries, infrastructure, and services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It is a key tool for </a:t>
            </a:r>
            <a:r>
              <a:rPr lang="en-US" sz="4000" b="1" dirty="0" smtClean="0"/>
              <a:t>financial management and decision-making</a:t>
            </a:r>
            <a:r>
              <a:rPr lang="en-US" sz="4000" dirty="0" smtClean="0"/>
              <a:t> in libraries.</a:t>
            </a:r>
          </a:p>
          <a:p>
            <a:endParaRPr lang="en-US" sz="4000" dirty="0" smtClean="0"/>
          </a:p>
          <a:p>
            <a:r>
              <a:rPr lang="en-US" sz="4000" b="1" dirty="0" smtClean="0"/>
              <a:t> 2. Importance of Library Budget</a:t>
            </a:r>
          </a:p>
          <a:p>
            <a:r>
              <a:rPr lang="en-US" sz="4000" b="1" dirty="0" smtClean="0"/>
              <a:t>Resource Planning:</a:t>
            </a:r>
            <a:r>
              <a:rPr lang="en-US" sz="4000" dirty="0" smtClean="0"/>
              <a:t> Helps in prioritizing and allocating funds for books, journals, digital resources, and equipment.</a:t>
            </a:r>
          </a:p>
          <a:p>
            <a:r>
              <a:rPr lang="en-US" sz="4000" b="1" dirty="0" smtClean="0"/>
              <a:t>Efficient Management:</a:t>
            </a:r>
            <a:r>
              <a:rPr lang="en-US" sz="4000" dirty="0" smtClean="0"/>
              <a:t> Ensures optimal use of limited financial resources.</a:t>
            </a:r>
          </a:p>
          <a:p>
            <a:r>
              <a:rPr lang="en-US" sz="4000" b="1" dirty="0" smtClean="0"/>
              <a:t>Service Continuity:</a:t>
            </a:r>
            <a:r>
              <a:rPr lang="en-US" sz="4000" dirty="0" smtClean="0"/>
              <a:t> Supports day-to-day operations, staff salaries, and library services without interruptions.</a:t>
            </a:r>
          </a:p>
          <a:p>
            <a:r>
              <a:rPr lang="en-US" sz="4000" b="1" dirty="0" smtClean="0"/>
              <a:t>Development &amp; Growth:</a:t>
            </a:r>
            <a:r>
              <a:rPr lang="en-US" sz="4000" dirty="0" smtClean="0"/>
              <a:t> Funds collection expansion, technology upgrades, and infrastructure improvements.</a:t>
            </a:r>
          </a:p>
          <a:p>
            <a:r>
              <a:rPr lang="en-US" sz="4000" b="1" dirty="0" smtClean="0"/>
              <a:t>Financial Control &amp; Accountability:</a:t>
            </a:r>
            <a:r>
              <a:rPr lang="en-US" sz="4000" dirty="0" smtClean="0"/>
              <a:t> Enables monitoring of expenditure and prevents misuse of funds.</a:t>
            </a:r>
          </a:p>
          <a:p>
            <a:r>
              <a:rPr lang="en-US" sz="4000" b="1" dirty="0" smtClean="0"/>
              <a:t>Disaster Preparedness:</a:t>
            </a:r>
            <a:r>
              <a:rPr lang="en-US" sz="4000" dirty="0" smtClean="0"/>
              <a:t> Provides for contingencies and emergencies.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Library Budgeting and Techniques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Library Budgeting</a:t>
            </a:r>
          </a:p>
          <a:p>
            <a:r>
              <a:rPr lang="en-US" b="1" dirty="0" smtClean="0"/>
              <a:t>. Concept</a:t>
            </a:r>
          </a:p>
          <a:p>
            <a:r>
              <a:rPr lang="en-US" b="1" dirty="0" smtClean="0"/>
              <a:t>Library budgeting</a:t>
            </a:r>
            <a:r>
              <a:rPr lang="en-US" dirty="0" smtClean="0"/>
              <a:t> is the </a:t>
            </a:r>
            <a:r>
              <a:rPr lang="en-US" b="1" dirty="0" smtClean="0"/>
              <a:t>planning, estimation, and allocation of financial resources</a:t>
            </a:r>
            <a:r>
              <a:rPr lang="en-US" dirty="0" smtClean="0"/>
              <a:t> to meet the library’s operational and developmental needs.</a:t>
            </a:r>
          </a:p>
          <a:p>
            <a:r>
              <a:rPr lang="en-US" dirty="0" smtClean="0"/>
              <a:t>Ensures </a:t>
            </a:r>
            <a:r>
              <a:rPr lang="en-US" b="1" dirty="0" smtClean="0"/>
              <a:t>efficient use of funds, continuity of services, and support for growth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2. Objectives</a:t>
            </a:r>
          </a:p>
          <a:p>
            <a:r>
              <a:rPr lang="en-US" dirty="0" smtClean="0"/>
              <a:t>Allocate funds for </a:t>
            </a:r>
            <a:r>
              <a:rPr lang="en-US" b="1" dirty="0" smtClean="0"/>
              <a:t>collections, staff, and infrastructure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Support </a:t>
            </a:r>
            <a:r>
              <a:rPr lang="en-US" b="1" dirty="0" smtClean="0"/>
              <a:t>daily operations and long-term development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Ensure </a:t>
            </a:r>
            <a:r>
              <a:rPr lang="en-US" b="1" dirty="0" smtClean="0"/>
              <a:t>financial control and accountability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Prioritize expenditures based on </a:t>
            </a:r>
            <a:r>
              <a:rPr lang="en-US" b="1" dirty="0" smtClean="0"/>
              <a:t>needs and goals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Library  Budgeting  Techniques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 Budgeting Techniques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Incremental Budgeting:</a:t>
            </a:r>
            <a:r>
              <a:rPr lang="en-US" sz="1800" dirty="0" smtClean="0"/>
              <a:t> Adjust previous year’s budget slightly; simple but may ignore changing needs.</a:t>
            </a:r>
          </a:p>
          <a:p>
            <a:r>
              <a:rPr lang="en-US" sz="1800" b="1" dirty="0" smtClean="0"/>
              <a:t>Zero-Based Budgeting (ZBB):</a:t>
            </a:r>
            <a:r>
              <a:rPr lang="en-US" sz="1800" dirty="0" smtClean="0"/>
              <a:t> Start from zero; justify every expense; promotes efficiency but time-consuming.</a:t>
            </a:r>
          </a:p>
          <a:p>
            <a:r>
              <a:rPr lang="en-US" sz="1800" b="1" dirty="0" smtClean="0"/>
              <a:t>Formula-Based Budgeting:</a:t>
            </a:r>
            <a:r>
              <a:rPr lang="en-US" sz="1800" dirty="0" smtClean="0"/>
              <a:t> Allocate funds based on a formula (e.g., per student or per user); simple but ignores qualitative needs.</a:t>
            </a:r>
          </a:p>
          <a:p>
            <a:r>
              <a:rPr lang="en-US" sz="1800" b="1" dirty="0" smtClean="0"/>
              <a:t>Performance-Based Budgeting:</a:t>
            </a:r>
            <a:r>
              <a:rPr lang="en-US" sz="1800" dirty="0" smtClean="0"/>
              <a:t> Funds linked to outcomes or services; encourages accountability.</a:t>
            </a:r>
          </a:p>
          <a:p>
            <a:r>
              <a:rPr lang="en-US" sz="1800" b="1" dirty="0" smtClean="0"/>
              <a:t>Program/Activity-Based Budgeting:</a:t>
            </a:r>
            <a:r>
              <a:rPr lang="en-US" sz="1800" dirty="0" smtClean="0"/>
              <a:t> Budget divided by library programs or activities; easy to track but requires detailed planning.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Library Finance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1. Concept of Library Finance</a:t>
            </a:r>
          </a:p>
          <a:p>
            <a:r>
              <a:rPr lang="en-US" sz="1800" b="1" dirty="0" smtClean="0"/>
              <a:t>Library finance</a:t>
            </a:r>
            <a:r>
              <a:rPr lang="en-US" sz="1800" dirty="0" smtClean="0"/>
              <a:t> refers to the </a:t>
            </a:r>
            <a:r>
              <a:rPr lang="en-US" sz="1800" b="1" dirty="0" smtClean="0"/>
              <a:t>management of financial resources</a:t>
            </a:r>
            <a:r>
              <a:rPr lang="en-US" sz="1800" dirty="0" smtClean="0"/>
              <a:t> required for the functioning, development, and sustainability of a library.</a:t>
            </a:r>
          </a:p>
          <a:p>
            <a:r>
              <a:rPr lang="en-US" sz="1800" dirty="0" smtClean="0"/>
              <a:t>Ensures </a:t>
            </a:r>
            <a:r>
              <a:rPr lang="en-US" sz="1800" b="1" dirty="0" smtClean="0"/>
              <a:t>adequate funding for collections, staff, services, and infrastructure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b="1" dirty="0" smtClean="0"/>
              <a:t>2.Source Description</a:t>
            </a:r>
          </a:p>
          <a:p>
            <a:r>
              <a:rPr lang="en-US" sz="1800" b="1" dirty="0" smtClean="0"/>
              <a:t>Government Funding </a:t>
            </a:r>
            <a:r>
              <a:rPr lang="en-US" sz="1800" dirty="0" smtClean="0"/>
              <a:t>Central, state, or local government allocations; main source for public/academic libraries.</a:t>
            </a:r>
          </a:p>
          <a:p>
            <a:r>
              <a:rPr lang="en-US" sz="1800" b="1" dirty="0" smtClean="0"/>
              <a:t>Institutional Funding </a:t>
            </a:r>
            <a:r>
              <a:rPr lang="en-US" sz="1800" dirty="0" smtClean="0"/>
              <a:t>Universities, colleges, or organizations provide financial support.</a:t>
            </a:r>
          </a:p>
          <a:p>
            <a:r>
              <a:rPr lang="en-US" sz="1800" b="1" dirty="0" smtClean="0"/>
              <a:t>Grants &amp; Donations </a:t>
            </a:r>
            <a:r>
              <a:rPr lang="en-US" sz="1800" dirty="0" smtClean="0"/>
              <a:t>Philanthropic donations, foundations, corporate social responsibility (CSR) funds</a:t>
            </a:r>
          </a:p>
          <a:p>
            <a:r>
              <a:rPr lang="en-US" sz="1800" dirty="0" smtClean="0"/>
              <a:t>.</a:t>
            </a:r>
            <a:r>
              <a:rPr lang="en-US" sz="1800" b="1" dirty="0" smtClean="0"/>
              <a:t>User Fees / Membership Fees </a:t>
            </a:r>
            <a:r>
              <a:rPr lang="en-US" sz="1800" dirty="0" smtClean="0"/>
              <a:t>Subscription fees, late fines, photocopying or printing charges</a:t>
            </a:r>
          </a:p>
          <a:p>
            <a:r>
              <a:rPr lang="en-US" sz="1800" dirty="0" smtClean="0"/>
              <a:t>.</a:t>
            </a:r>
            <a:r>
              <a:rPr lang="en-US" sz="1800" b="1" dirty="0" smtClean="0"/>
              <a:t>Endowments &amp; Trusts </a:t>
            </a:r>
            <a:r>
              <a:rPr lang="en-US" sz="1800" dirty="0" smtClean="0"/>
              <a:t>Special funds for rare collections, research, or development projects.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3. Allocation of Library Funds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Expense Category                          Purpose</a:t>
            </a:r>
          </a:p>
          <a:p>
            <a:r>
              <a:rPr lang="en-US" sz="1800" b="1" dirty="0" smtClean="0"/>
              <a:t>Collection Development    </a:t>
            </a:r>
            <a:r>
              <a:rPr lang="en-US" sz="1800" dirty="0" smtClean="0"/>
              <a:t>Books, journals, periodicals, e-resources; usually largest share.</a:t>
            </a:r>
          </a:p>
          <a:p>
            <a:r>
              <a:rPr lang="en-US" sz="1800" b="1" dirty="0" smtClean="0"/>
              <a:t>Staff Salaries &amp; Training    </a:t>
            </a:r>
            <a:r>
              <a:rPr lang="en-US" sz="1800" dirty="0" smtClean="0"/>
              <a:t>Payment, professional development, workshops.</a:t>
            </a:r>
          </a:p>
          <a:p>
            <a:r>
              <a:rPr lang="en-US" sz="1800" b="1" dirty="0" smtClean="0"/>
              <a:t>Infrastructure &amp; Equipment   </a:t>
            </a:r>
            <a:r>
              <a:rPr lang="en-US" sz="1800" dirty="0" smtClean="0"/>
              <a:t>Furniture, computers, printers, projectors, HVAC.</a:t>
            </a:r>
          </a:p>
          <a:p>
            <a:r>
              <a:rPr lang="en-US" sz="1800" b="1" dirty="0" smtClean="0"/>
              <a:t>Periodicals / Digital Resources  </a:t>
            </a:r>
            <a:r>
              <a:rPr lang="en-US" sz="1800" dirty="0" smtClean="0"/>
              <a:t>Subscriptions to journals, databases, e-books.</a:t>
            </a:r>
          </a:p>
          <a:p>
            <a:r>
              <a:rPr lang="en-US" sz="1800" b="1" dirty="0" smtClean="0"/>
              <a:t>Contingency / Miscellaneous  </a:t>
            </a:r>
            <a:r>
              <a:rPr lang="en-US" sz="1800" dirty="0" smtClean="0"/>
              <a:t>Emergencies, repairs, disaster management.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Library Expenditure and Planning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1. Concept</a:t>
            </a:r>
          </a:p>
          <a:p>
            <a:r>
              <a:rPr lang="en-US" sz="1800" b="1" dirty="0" smtClean="0"/>
              <a:t>Library expenditure</a:t>
            </a:r>
            <a:r>
              <a:rPr lang="en-US" sz="1800" dirty="0" smtClean="0"/>
              <a:t> refers to the </a:t>
            </a:r>
            <a:r>
              <a:rPr lang="en-US" sz="1800" b="1" dirty="0" smtClean="0"/>
              <a:t>spending of financial resources</a:t>
            </a:r>
            <a:r>
              <a:rPr lang="en-US" sz="1800" dirty="0" smtClean="0"/>
              <a:t> on various library activities, services, and infrastructure.</a:t>
            </a:r>
          </a:p>
          <a:p>
            <a:r>
              <a:rPr lang="en-US" sz="1800" b="1" dirty="0" smtClean="0"/>
              <a:t>Library planning</a:t>
            </a:r>
            <a:r>
              <a:rPr lang="en-US" sz="1800" dirty="0" smtClean="0"/>
              <a:t> is the </a:t>
            </a:r>
            <a:r>
              <a:rPr lang="en-US" sz="1800" b="1" dirty="0" smtClean="0"/>
              <a:t>process of forecasting, organizing, and prioritizing financial and operational needs</a:t>
            </a:r>
            <a:r>
              <a:rPr lang="en-US" sz="1800" dirty="0" smtClean="0"/>
              <a:t> to ensure effective functioning and development.</a:t>
            </a:r>
          </a:p>
          <a:p>
            <a:endParaRPr lang="en-US" sz="1800" dirty="0" smtClean="0"/>
          </a:p>
          <a:p>
            <a:r>
              <a:rPr lang="en-US" sz="1800" b="1" dirty="0" smtClean="0"/>
              <a:t>2. Objectives of Library Expenditure and Planning</a:t>
            </a:r>
          </a:p>
          <a:p>
            <a:r>
              <a:rPr lang="en-US" sz="1800" dirty="0" smtClean="0"/>
              <a:t>Ensure </a:t>
            </a:r>
            <a:r>
              <a:rPr lang="en-US" sz="1800" b="1" dirty="0" smtClean="0"/>
              <a:t>efficient use of funds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Support </a:t>
            </a:r>
            <a:r>
              <a:rPr lang="en-US" sz="1800" b="1" dirty="0" smtClean="0"/>
              <a:t>daily operations</a:t>
            </a:r>
            <a:r>
              <a:rPr lang="en-US" sz="1800" dirty="0" smtClean="0"/>
              <a:t> and maintenance of services.</a:t>
            </a:r>
          </a:p>
          <a:p>
            <a:r>
              <a:rPr lang="en-US" sz="1800" dirty="0" smtClean="0"/>
              <a:t>Enable </a:t>
            </a:r>
            <a:r>
              <a:rPr lang="en-US" sz="1800" b="1" dirty="0" smtClean="0"/>
              <a:t>collection development</a:t>
            </a:r>
            <a:r>
              <a:rPr lang="en-US" sz="1800" dirty="0" smtClean="0"/>
              <a:t> (books, journals, e-resources).</a:t>
            </a:r>
          </a:p>
          <a:p>
            <a:r>
              <a:rPr lang="en-US" sz="1800" dirty="0" smtClean="0"/>
              <a:t>Facilitate </a:t>
            </a:r>
            <a:r>
              <a:rPr lang="en-US" sz="1800" b="1" dirty="0" smtClean="0"/>
              <a:t>infrastructure and technology upgrades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Provide for </a:t>
            </a:r>
            <a:r>
              <a:rPr lang="en-US" sz="1800" b="1" dirty="0" smtClean="0"/>
              <a:t>staff salaries, training, and professional development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Allow for </a:t>
            </a:r>
            <a:r>
              <a:rPr lang="en-US" sz="1800" b="1" dirty="0" smtClean="0"/>
              <a:t>contingency and emergency management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3. Types of Library Expenditure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447800"/>
            <a:ext cx="8915400" cy="51054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Type                                                Purpose</a:t>
            </a:r>
          </a:p>
          <a:p>
            <a:r>
              <a:rPr lang="en-US" sz="2000" b="1" dirty="0" smtClean="0"/>
              <a:t>Operational Expenditure </a:t>
            </a:r>
            <a:r>
              <a:rPr lang="en-US" sz="2000" dirty="0" smtClean="0"/>
              <a:t>Day-to-day expenses: salaries, utilities, consumables.</a:t>
            </a:r>
          </a:p>
          <a:p>
            <a:r>
              <a:rPr lang="en-US" sz="2000" b="1" dirty="0" smtClean="0"/>
              <a:t>Developmental / Capital Expenditure </a:t>
            </a:r>
            <a:r>
              <a:rPr lang="en-US" sz="2000" dirty="0" smtClean="0"/>
              <a:t>Infrastructure, furniture, computers, digitization projects.</a:t>
            </a:r>
          </a:p>
          <a:p>
            <a:r>
              <a:rPr lang="en-US" sz="2000" b="1" dirty="0" smtClean="0"/>
              <a:t>Periodic / Recurring Expenditure </a:t>
            </a:r>
            <a:r>
              <a:rPr lang="en-US" sz="2000" dirty="0" smtClean="0"/>
              <a:t>Subscription to journals, e-resources, binding, maintenance.</a:t>
            </a:r>
          </a:p>
          <a:p>
            <a:r>
              <a:rPr lang="en-US" sz="2000" b="1" dirty="0" smtClean="0"/>
              <a:t>Contingency / Emergency Expenditure Repairs</a:t>
            </a:r>
            <a:r>
              <a:rPr lang="en-US" sz="2000" dirty="0" smtClean="0"/>
              <a:t>, disaster recovery, unexpected events.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Planning of Library Expenditure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Planning of Library Expenditure</a:t>
            </a:r>
          </a:p>
          <a:p>
            <a:r>
              <a:rPr lang="en-US" sz="1800" b="1" dirty="0" smtClean="0"/>
              <a:t>Assessment of Needs:</a:t>
            </a:r>
            <a:r>
              <a:rPr lang="en-US" sz="1800" dirty="0" smtClean="0"/>
              <a:t> Identify requirements for collections, staff, services, and infrastructure.</a:t>
            </a:r>
          </a:p>
          <a:p>
            <a:r>
              <a:rPr lang="en-US" sz="1800" b="1" dirty="0" smtClean="0"/>
              <a:t>Budget Forecasting:</a:t>
            </a:r>
            <a:r>
              <a:rPr lang="en-US" sz="1800" dirty="0" smtClean="0"/>
              <a:t> Estimate costs for operational and developmental needs.</a:t>
            </a:r>
          </a:p>
          <a:p>
            <a:r>
              <a:rPr lang="en-US" sz="1800" b="1" dirty="0" smtClean="0"/>
              <a:t>Prioritization:</a:t>
            </a:r>
            <a:r>
              <a:rPr lang="en-US" sz="1800" dirty="0" smtClean="0"/>
              <a:t> Allocate funds to the most important areas first.</a:t>
            </a:r>
          </a:p>
          <a:p>
            <a:r>
              <a:rPr lang="en-US" sz="1800" b="1" dirty="0" smtClean="0"/>
              <a:t>Implementation:</a:t>
            </a:r>
            <a:r>
              <a:rPr lang="en-US" sz="1800" dirty="0" smtClean="0"/>
              <a:t> Spend funds according to approved budget and plan.</a:t>
            </a:r>
          </a:p>
          <a:p>
            <a:r>
              <a:rPr lang="en-US" sz="1800" b="1" dirty="0" smtClean="0"/>
              <a:t>Monitoring &amp; Review:</a:t>
            </a:r>
            <a:r>
              <a:rPr lang="en-US" sz="1800" dirty="0" smtClean="0"/>
              <a:t> Track expenditures and adjust plans for efficiency.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Library Auditing and Reporting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b="1" dirty="0" smtClean="0"/>
              <a:t>Concept of </a:t>
            </a:r>
            <a:r>
              <a:rPr lang="en-US" sz="1900" dirty="0" smtClean="0"/>
              <a:t> </a:t>
            </a:r>
            <a:r>
              <a:rPr lang="en-US" sz="1900" b="1" dirty="0" smtClean="0"/>
              <a:t>Library Auditing </a:t>
            </a:r>
          </a:p>
          <a:p>
            <a:r>
              <a:rPr lang="en-US" sz="1900" b="1" dirty="0" smtClean="0"/>
              <a:t>Library Auditing</a:t>
            </a:r>
            <a:r>
              <a:rPr lang="en-US" sz="1900" dirty="0" smtClean="0"/>
              <a:t> is the process of </a:t>
            </a:r>
            <a:r>
              <a:rPr lang="en-US" sz="1900" b="1" dirty="0" smtClean="0"/>
              <a:t>examining and verifying financial records, resources, and operations</a:t>
            </a:r>
            <a:r>
              <a:rPr lang="en-US" sz="1900" dirty="0" smtClean="0"/>
              <a:t> of a library to ensure </a:t>
            </a:r>
            <a:r>
              <a:rPr lang="en-US" sz="1900" b="1" dirty="0" smtClean="0"/>
              <a:t>accuracy, accountability, and proper utilization of funds</a:t>
            </a:r>
            <a:r>
              <a:rPr lang="en-US" sz="1900" dirty="0" smtClean="0"/>
              <a:t>.</a:t>
            </a:r>
          </a:p>
          <a:p>
            <a:endParaRPr lang="en-US" sz="1900" dirty="0" smtClean="0"/>
          </a:p>
          <a:p>
            <a:r>
              <a:rPr lang="en-US" sz="1900" b="1" dirty="0" smtClean="0"/>
              <a:t>Objectives of </a:t>
            </a:r>
            <a:r>
              <a:rPr lang="en-US" sz="1900" dirty="0" smtClean="0"/>
              <a:t> </a:t>
            </a:r>
            <a:r>
              <a:rPr lang="en-US" sz="1900" b="1" dirty="0" smtClean="0"/>
              <a:t>Library Auditing </a:t>
            </a:r>
          </a:p>
          <a:p>
            <a:r>
              <a:rPr lang="en-US" sz="1900" dirty="0" smtClean="0"/>
              <a:t>Ensure </a:t>
            </a:r>
            <a:r>
              <a:rPr lang="en-US" sz="1900" b="1" dirty="0" smtClean="0"/>
              <a:t>financial accountability</a:t>
            </a:r>
            <a:r>
              <a:rPr lang="en-US" sz="1900" dirty="0" smtClean="0"/>
              <a:t> and transparency.</a:t>
            </a:r>
          </a:p>
          <a:p>
            <a:r>
              <a:rPr lang="en-US" sz="1900" dirty="0" smtClean="0"/>
              <a:t>Detect </a:t>
            </a:r>
            <a:r>
              <a:rPr lang="en-US" sz="1900" b="1" dirty="0" smtClean="0"/>
              <a:t>errors, misappropriation, or misuse of funds</a:t>
            </a:r>
            <a:r>
              <a:rPr lang="en-US" sz="1900" dirty="0" smtClean="0"/>
              <a:t>.</a:t>
            </a:r>
          </a:p>
          <a:p>
            <a:r>
              <a:rPr lang="en-US" sz="1900" dirty="0" smtClean="0"/>
              <a:t>Evaluate </a:t>
            </a:r>
            <a:r>
              <a:rPr lang="en-US" sz="1900" b="1" dirty="0" smtClean="0"/>
              <a:t>efficiency of resource utilization</a:t>
            </a:r>
            <a:r>
              <a:rPr lang="en-US" sz="1900" dirty="0" smtClean="0"/>
              <a:t>.</a:t>
            </a:r>
          </a:p>
          <a:p>
            <a:r>
              <a:rPr lang="en-US" sz="1900" dirty="0" smtClean="0"/>
              <a:t>Support </a:t>
            </a:r>
            <a:r>
              <a:rPr lang="en-US" sz="1900" b="1" dirty="0" smtClean="0"/>
              <a:t>decision-making and future planning</a:t>
            </a:r>
            <a:r>
              <a:rPr lang="en-US" sz="1900" dirty="0" smtClean="0"/>
              <a:t>.</a:t>
            </a:r>
          </a:p>
          <a:p>
            <a:r>
              <a:rPr lang="en-US" sz="1900" dirty="0" smtClean="0"/>
              <a:t>Document </a:t>
            </a:r>
            <a:r>
              <a:rPr lang="en-US" sz="1900" b="1" dirty="0" smtClean="0"/>
              <a:t>library performance and achievements</a:t>
            </a:r>
            <a:r>
              <a:rPr lang="en-US" sz="1900" dirty="0" smtClean="0"/>
              <a:t> for stakeholders.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</a:t>
            </a:r>
            <a:r>
              <a:rPr lang="en-US" sz="2000" b="1" dirty="0" smtClean="0"/>
              <a:t>Types of Library Auditing and  Library Reporting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Types of Library Auditing</a:t>
            </a:r>
          </a:p>
          <a:p>
            <a:r>
              <a:rPr lang="en-US" sz="2000" dirty="0" smtClean="0"/>
              <a:t>Type                                          Purpose</a:t>
            </a:r>
          </a:p>
          <a:p>
            <a:r>
              <a:rPr lang="en-US" sz="1600" b="1" dirty="0" smtClean="0"/>
              <a:t>Financial Audit            </a:t>
            </a:r>
            <a:r>
              <a:rPr lang="en-US" sz="1600" dirty="0" smtClean="0"/>
              <a:t>Examine income, expenditure, salaries, subscriptions, and grants.</a:t>
            </a:r>
          </a:p>
          <a:p>
            <a:r>
              <a:rPr lang="en-US" sz="1600" b="1" dirty="0" smtClean="0"/>
              <a:t>Performance Audit      </a:t>
            </a:r>
            <a:r>
              <a:rPr lang="en-US" sz="1600" dirty="0" smtClean="0"/>
              <a:t>Evaluate efficiency and effectiveness of library services</a:t>
            </a:r>
          </a:p>
          <a:p>
            <a:r>
              <a:rPr lang="en-US" sz="1600" dirty="0" smtClean="0"/>
              <a:t>.</a:t>
            </a:r>
            <a:r>
              <a:rPr lang="en-US" sz="1600" b="1" dirty="0" smtClean="0"/>
              <a:t>Internal Audit </a:t>
            </a:r>
            <a:r>
              <a:rPr lang="en-US" sz="1600" dirty="0" smtClean="0"/>
              <a:t>Conducted by library or institutional staff for routine checks.</a:t>
            </a:r>
          </a:p>
          <a:p>
            <a:r>
              <a:rPr lang="en-US" sz="1600" b="1" dirty="0" smtClean="0"/>
              <a:t>External Audit </a:t>
            </a:r>
            <a:r>
              <a:rPr lang="en-US" sz="1600" dirty="0" smtClean="0"/>
              <a:t>Conducted by independent auditors for transparency and compliance.</a:t>
            </a:r>
          </a:p>
          <a:p>
            <a:endParaRPr lang="en-US" sz="1600" dirty="0" smtClean="0"/>
          </a:p>
          <a:p>
            <a:r>
              <a:rPr lang="en-US" sz="1600" b="1" dirty="0" smtClean="0"/>
              <a:t>Library Reporting</a:t>
            </a:r>
          </a:p>
          <a:p>
            <a:r>
              <a:rPr lang="en-US" sz="1600" b="1" dirty="0" smtClean="0"/>
              <a:t>Financial Reports:</a:t>
            </a:r>
            <a:r>
              <a:rPr lang="en-US" sz="1600" dirty="0" smtClean="0"/>
              <a:t> Income, expenditure, budget utilization.</a:t>
            </a:r>
          </a:p>
          <a:p>
            <a:r>
              <a:rPr lang="en-US" sz="1600" b="1" dirty="0" smtClean="0"/>
              <a:t>Annual Reports:</a:t>
            </a:r>
            <a:r>
              <a:rPr lang="en-US" sz="1600" dirty="0" smtClean="0"/>
              <a:t> Summary of services, collection growth, user statistics, achievements.</a:t>
            </a:r>
          </a:p>
          <a:p>
            <a:r>
              <a:rPr lang="en-US" sz="1600" b="1" dirty="0" smtClean="0"/>
              <a:t>Progress Reports:</a:t>
            </a:r>
            <a:r>
              <a:rPr lang="en-US" sz="1600" dirty="0" smtClean="0"/>
              <a:t> Short-term activities, project updates, or program evaluation.</a:t>
            </a:r>
          </a:p>
          <a:p>
            <a:r>
              <a:rPr lang="en-US" sz="1600" b="1" dirty="0" smtClean="0"/>
              <a:t>Special Reports:</a:t>
            </a:r>
            <a:r>
              <a:rPr lang="en-US" sz="1600" dirty="0" smtClean="0"/>
              <a:t> Reports for grants, donations, or accreditation purposes.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Unit –III</a:t>
            </a:r>
            <a:br>
              <a:rPr lang="en-US" sz="1800" b="1" dirty="0" smtClean="0"/>
            </a:br>
            <a:r>
              <a:rPr lang="en-US" sz="1800" b="1" dirty="0" smtClean="0"/>
              <a:t>General office functions and Library Extension Services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47500" lnSpcReduction="20000"/>
          </a:bodyPr>
          <a:lstStyle/>
          <a:p>
            <a:r>
              <a:rPr lang="en-US" sz="3400" b="1" dirty="0" smtClean="0"/>
              <a:t>Library Records</a:t>
            </a:r>
          </a:p>
          <a:p>
            <a:r>
              <a:rPr lang="en-US" sz="3400" b="1" dirty="0" smtClean="0"/>
              <a:t>1. Concept</a:t>
            </a:r>
          </a:p>
          <a:p>
            <a:r>
              <a:rPr lang="en-US" sz="3400" b="1" dirty="0" smtClean="0"/>
              <a:t>Library Records:</a:t>
            </a:r>
            <a:r>
              <a:rPr lang="en-US" sz="3400" dirty="0" smtClean="0"/>
              <a:t> Documents that </a:t>
            </a:r>
            <a:r>
              <a:rPr lang="en-US" sz="3400" b="1" dirty="0" smtClean="0"/>
              <a:t>maintain information about library activities, resources, users, and administration</a:t>
            </a:r>
            <a:r>
              <a:rPr lang="en-US" sz="3400" dirty="0" smtClean="0"/>
              <a:t>.</a:t>
            </a:r>
          </a:p>
          <a:p>
            <a:endParaRPr lang="en-US" sz="3400" dirty="0" smtClean="0"/>
          </a:p>
          <a:p>
            <a:r>
              <a:rPr lang="en-US" sz="3400" b="1" dirty="0" smtClean="0"/>
              <a:t>2. Objectives of Library Records</a:t>
            </a:r>
          </a:p>
          <a:p>
            <a:r>
              <a:rPr lang="en-US" sz="3400" dirty="0" smtClean="0"/>
              <a:t>Track </a:t>
            </a:r>
            <a:r>
              <a:rPr lang="en-US" sz="3400" b="1" dirty="0" smtClean="0"/>
              <a:t>library resources</a:t>
            </a:r>
            <a:r>
              <a:rPr lang="en-US" sz="3400" dirty="0" smtClean="0"/>
              <a:t>: books, periodicals, e-resources, and equipment.</a:t>
            </a:r>
          </a:p>
          <a:p>
            <a:r>
              <a:rPr lang="en-US" sz="3400" dirty="0" smtClean="0"/>
              <a:t>Maintain </a:t>
            </a:r>
            <a:r>
              <a:rPr lang="en-US" sz="3400" b="1" dirty="0" smtClean="0"/>
              <a:t>user information</a:t>
            </a:r>
            <a:r>
              <a:rPr lang="en-US" sz="3400" dirty="0" smtClean="0"/>
              <a:t> and circulation history.</a:t>
            </a:r>
          </a:p>
          <a:p>
            <a:r>
              <a:rPr lang="en-US" sz="3400" dirty="0" smtClean="0"/>
              <a:t>Facilitate </a:t>
            </a:r>
            <a:r>
              <a:rPr lang="en-US" sz="3400" b="1" dirty="0" smtClean="0"/>
              <a:t>administrative control</a:t>
            </a:r>
            <a:r>
              <a:rPr lang="en-US" sz="3400" dirty="0" smtClean="0"/>
              <a:t> and financial accountability.</a:t>
            </a:r>
          </a:p>
          <a:p>
            <a:r>
              <a:rPr lang="en-US" sz="3400" dirty="0" smtClean="0"/>
              <a:t>Support </a:t>
            </a:r>
            <a:r>
              <a:rPr lang="en-US" sz="3400" b="1" dirty="0" smtClean="0"/>
              <a:t>planning, evaluation, and decision-making</a:t>
            </a:r>
            <a:r>
              <a:rPr lang="en-US" sz="3400" dirty="0" smtClean="0"/>
              <a:t>.</a:t>
            </a:r>
          </a:p>
          <a:p>
            <a:r>
              <a:rPr lang="en-US" sz="3400" dirty="0" smtClean="0"/>
              <a:t>Preserve </a:t>
            </a:r>
            <a:r>
              <a:rPr lang="en-US" sz="3400" b="1" dirty="0" smtClean="0"/>
              <a:t>historical data and legal compliance</a:t>
            </a:r>
            <a:r>
              <a:rPr lang="en-US" sz="3400" dirty="0" smtClean="0"/>
              <a:t>.</a:t>
            </a:r>
          </a:p>
          <a:p>
            <a:endParaRPr lang="en-US" sz="3400" dirty="0" smtClean="0"/>
          </a:p>
          <a:p>
            <a:r>
              <a:rPr lang="en-US" sz="3400" b="1" dirty="0" smtClean="0"/>
              <a:t>Library Manuals</a:t>
            </a:r>
          </a:p>
          <a:p>
            <a:r>
              <a:rPr lang="en-US" sz="3400" b="1" dirty="0" smtClean="0"/>
              <a:t>Instructional or guideline documents</a:t>
            </a:r>
            <a:r>
              <a:rPr lang="en-US" sz="3400" dirty="0" smtClean="0"/>
              <a:t> that standardize </a:t>
            </a:r>
            <a:r>
              <a:rPr lang="en-US" sz="3400" b="1" dirty="0" smtClean="0"/>
              <a:t>policies, procedures, and operations</a:t>
            </a:r>
            <a:r>
              <a:rPr lang="en-US" sz="3400" dirty="0" smtClean="0"/>
              <a:t> of a library.</a:t>
            </a:r>
            <a:endParaRPr lang="en-US" sz="3400" b="1" dirty="0" smtClean="0"/>
          </a:p>
          <a:p>
            <a:r>
              <a:rPr lang="en-US" sz="3400" dirty="0" smtClean="0"/>
              <a:t>Manuals </a:t>
            </a:r>
            <a:r>
              <a:rPr lang="en-US" sz="3400" b="1" dirty="0" smtClean="0"/>
              <a:t>standardize procedures</a:t>
            </a:r>
            <a:r>
              <a:rPr lang="en-US" sz="3400" dirty="0" smtClean="0"/>
              <a:t> and serve as </a:t>
            </a:r>
            <a:r>
              <a:rPr lang="en-US" sz="3400" b="1" dirty="0" smtClean="0"/>
              <a:t>reference guides</a:t>
            </a:r>
            <a:r>
              <a:rPr lang="en-US" sz="3400" dirty="0" smtClean="0"/>
              <a:t> for staff.</a:t>
            </a:r>
          </a:p>
          <a:p>
            <a:r>
              <a:rPr lang="en-US" sz="3400" dirty="0" smtClean="0"/>
              <a:t>Examples include:</a:t>
            </a:r>
          </a:p>
          <a:p>
            <a:pPr lvl="1"/>
            <a:r>
              <a:rPr lang="en-US" sz="3400" b="1" dirty="0" smtClean="0"/>
              <a:t>Acquisition Manual</a:t>
            </a:r>
            <a:r>
              <a:rPr lang="en-US" sz="3400" dirty="0" smtClean="0"/>
              <a:t> – Procedures for selecting and procuring materials.</a:t>
            </a:r>
          </a:p>
          <a:p>
            <a:pPr lvl="1"/>
            <a:r>
              <a:rPr lang="en-US" sz="3400" b="1" dirty="0" smtClean="0"/>
              <a:t>Cataloguing Manual</a:t>
            </a:r>
            <a:r>
              <a:rPr lang="en-US" sz="3400" dirty="0" smtClean="0"/>
              <a:t> – Guidelines for classification and cataloging.</a:t>
            </a:r>
          </a:p>
          <a:p>
            <a:pPr lvl="1"/>
            <a:r>
              <a:rPr lang="en-US" sz="3400" b="1" dirty="0" smtClean="0"/>
              <a:t>Circulation Manual</a:t>
            </a:r>
            <a:r>
              <a:rPr lang="en-US" sz="3400" dirty="0" smtClean="0"/>
              <a:t> – Rules for borrowing, returning, and fines.</a:t>
            </a:r>
          </a:p>
          <a:p>
            <a:pPr lvl="1"/>
            <a:r>
              <a:rPr lang="en-US" sz="3400" b="1" dirty="0" smtClean="0"/>
              <a:t>Administrative Manual</a:t>
            </a:r>
            <a:r>
              <a:rPr lang="en-US" sz="3400" dirty="0" smtClean="0"/>
              <a:t> – Policies, staff duties, and organizational structure.</a:t>
            </a:r>
          </a:p>
          <a:p>
            <a:endParaRPr lang="en-US" sz="3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Annual Reports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sz="1700" b="1" dirty="0" smtClean="0"/>
              <a:t>1. Concept</a:t>
            </a:r>
          </a:p>
          <a:p>
            <a:r>
              <a:rPr lang="en-US" sz="1700" b="1" dirty="0" smtClean="0"/>
              <a:t>Annual Report:</a:t>
            </a:r>
            <a:r>
              <a:rPr lang="en-US" sz="1700" dirty="0" smtClean="0"/>
              <a:t> A </a:t>
            </a:r>
            <a:r>
              <a:rPr lang="en-US" sz="1700" b="1" dirty="0" smtClean="0"/>
              <a:t>comprehensive document</a:t>
            </a:r>
            <a:r>
              <a:rPr lang="en-US" sz="1700" dirty="0" smtClean="0"/>
              <a:t> summarizing a library’s </a:t>
            </a:r>
            <a:r>
              <a:rPr lang="en-US" sz="1700" b="1" dirty="0" smtClean="0"/>
              <a:t>activities, achievements, and performance over a year</a:t>
            </a:r>
            <a:r>
              <a:rPr lang="en-US" sz="1700" dirty="0" smtClean="0"/>
              <a:t>.</a:t>
            </a:r>
          </a:p>
          <a:p>
            <a:endParaRPr lang="en-US" sz="1700" dirty="0" smtClean="0"/>
          </a:p>
          <a:p>
            <a:r>
              <a:rPr lang="en-US" sz="1700" b="1" dirty="0" smtClean="0"/>
              <a:t>. Objectives</a:t>
            </a:r>
          </a:p>
          <a:p>
            <a:r>
              <a:rPr lang="en-US" sz="1700" dirty="0" smtClean="0"/>
              <a:t>Document </a:t>
            </a:r>
            <a:r>
              <a:rPr lang="en-US" sz="1700" b="1" dirty="0" smtClean="0"/>
              <a:t>library activities and achievements</a:t>
            </a:r>
            <a:r>
              <a:rPr lang="en-US" sz="1700" dirty="0" smtClean="0"/>
              <a:t> for management and stakeholders.</a:t>
            </a:r>
          </a:p>
          <a:p>
            <a:r>
              <a:rPr lang="en-US" sz="1700" dirty="0" smtClean="0"/>
              <a:t>Provide </a:t>
            </a:r>
            <a:r>
              <a:rPr lang="en-US" sz="1700" b="1" dirty="0" smtClean="0"/>
              <a:t>information for decision-making, planning, and budgeting</a:t>
            </a:r>
            <a:r>
              <a:rPr lang="en-US" sz="1700" dirty="0" smtClean="0"/>
              <a:t>.</a:t>
            </a:r>
          </a:p>
          <a:p>
            <a:r>
              <a:rPr lang="en-US" sz="1700" dirty="0" smtClean="0"/>
              <a:t>Evaluate </a:t>
            </a:r>
            <a:r>
              <a:rPr lang="en-US" sz="1700" b="1" dirty="0" smtClean="0"/>
              <a:t>library performance, user trends, and service effectiveness</a:t>
            </a:r>
            <a:r>
              <a:rPr lang="en-US" sz="1700" dirty="0" smtClean="0"/>
              <a:t>.</a:t>
            </a:r>
          </a:p>
          <a:p>
            <a:r>
              <a:rPr lang="en-US" sz="1700" dirty="0" smtClean="0"/>
              <a:t>Support </a:t>
            </a:r>
            <a:r>
              <a:rPr lang="en-US" sz="1700" b="1" dirty="0" smtClean="0"/>
              <a:t>accountability and transparency</a:t>
            </a:r>
            <a:r>
              <a:rPr lang="en-US" sz="1700" dirty="0" smtClean="0"/>
              <a:t>.</a:t>
            </a:r>
          </a:p>
          <a:p>
            <a:r>
              <a:rPr lang="en-US" sz="1700" dirty="0" smtClean="0"/>
              <a:t>Facilitate </a:t>
            </a:r>
            <a:r>
              <a:rPr lang="en-US" sz="1700" b="1" dirty="0" smtClean="0"/>
              <a:t>comparisons over time or with other libraries</a:t>
            </a:r>
            <a:r>
              <a:rPr lang="en-US" sz="1700" dirty="0" smtClean="0"/>
              <a:t>.</a:t>
            </a:r>
          </a:p>
          <a:p>
            <a:r>
              <a:rPr lang="en-US" sz="1700" b="1" dirty="0" smtClean="0"/>
              <a:t>3. Contents of Annual Reports</a:t>
            </a:r>
          </a:p>
          <a:p>
            <a:r>
              <a:rPr lang="en-US" sz="1700" dirty="0" smtClean="0"/>
              <a:t>Overview of library </a:t>
            </a:r>
            <a:r>
              <a:rPr lang="en-US" sz="1700" b="1" dirty="0" smtClean="0"/>
              <a:t>mission and objectives</a:t>
            </a:r>
            <a:r>
              <a:rPr lang="en-US" sz="1700" dirty="0" smtClean="0"/>
              <a:t>.</a:t>
            </a:r>
          </a:p>
          <a:p>
            <a:r>
              <a:rPr lang="en-US" sz="1700" b="1" dirty="0" smtClean="0"/>
              <a:t>Collection growth:</a:t>
            </a:r>
            <a:r>
              <a:rPr lang="en-US" sz="1700" dirty="0" smtClean="0"/>
              <a:t> Books, journals, e-resources added.</a:t>
            </a:r>
          </a:p>
          <a:p>
            <a:r>
              <a:rPr lang="en-US" sz="1700" b="1" dirty="0" smtClean="0"/>
              <a:t>Circulation statistics:</a:t>
            </a:r>
            <a:r>
              <a:rPr lang="en-US" sz="1700" dirty="0" smtClean="0"/>
              <a:t> Borrowing, returns, fines, inter-library loans.</a:t>
            </a:r>
          </a:p>
          <a:p>
            <a:r>
              <a:rPr lang="en-US" sz="1700" b="1" dirty="0" smtClean="0"/>
              <a:t>User statistics:</a:t>
            </a:r>
            <a:r>
              <a:rPr lang="en-US" sz="1700" dirty="0" smtClean="0"/>
              <a:t> Number of members, visitors, and active users.</a:t>
            </a:r>
          </a:p>
          <a:p>
            <a:r>
              <a:rPr lang="en-US" sz="1700" b="1" dirty="0" smtClean="0"/>
              <a:t>Staff activities:</a:t>
            </a:r>
            <a:r>
              <a:rPr lang="en-US" sz="1700" dirty="0" smtClean="0"/>
              <a:t> Training, workshops, professional development.</a:t>
            </a:r>
          </a:p>
          <a:p>
            <a:r>
              <a:rPr lang="en-US" sz="1700" b="1" dirty="0" smtClean="0"/>
              <a:t>Financial summary:</a:t>
            </a:r>
            <a:r>
              <a:rPr lang="en-US" sz="1700" dirty="0" smtClean="0"/>
              <a:t> Budget, expenditure, and grants.</a:t>
            </a:r>
          </a:p>
          <a:p>
            <a:r>
              <a:rPr lang="en-US" sz="1700" b="1" dirty="0" smtClean="0"/>
              <a:t>Special projects or achievements:</a:t>
            </a:r>
            <a:r>
              <a:rPr lang="en-US" sz="1700" dirty="0" smtClean="0"/>
              <a:t> Digitization, events, or exhibitions.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Library Statistics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Library Statistics:</a:t>
            </a:r>
            <a:r>
              <a:rPr lang="en-US" sz="1800" dirty="0" smtClean="0"/>
              <a:t> </a:t>
            </a:r>
            <a:r>
              <a:rPr lang="en-US" sz="1800" b="1" dirty="0" smtClean="0"/>
              <a:t>Numerical data</a:t>
            </a:r>
            <a:r>
              <a:rPr lang="en-US" sz="1800" dirty="0" smtClean="0"/>
              <a:t> reflecting library operations, usage, collections, and services, used for </a:t>
            </a:r>
            <a:r>
              <a:rPr lang="en-US" sz="1800" b="1" dirty="0" smtClean="0"/>
              <a:t>analysis and planning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Library Statistics – Key Areas</a:t>
            </a:r>
          </a:p>
          <a:p>
            <a:r>
              <a:rPr lang="en-US" sz="1800" b="1" dirty="0" smtClean="0"/>
              <a:t>Area                                             Example Data</a:t>
            </a:r>
          </a:p>
          <a:p>
            <a:r>
              <a:rPr lang="en-US" sz="1800" b="1" dirty="0" smtClean="0"/>
              <a:t>Collections </a:t>
            </a:r>
            <a:r>
              <a:rPr lang="en-US" sz="1800" dirty="0" smtClean="0"/>
              <a:t>Total books, journals, e-resources, rare items</a:t>
            </a:r>
          </a:p>
          <a:p>
            <a:r>
              <a:rPr lang="en-US" sz="1800" b="1" dirty="0" smtClean="0"/>
              <a:t>Circulation </a:t>
            </a:r>
            <a:r>
              <a:rPr lang="en-US" sz="1800" dirty="0" smtClean="0"/>
              <a:t>Issues, returns, renewals, reservations</a:t>
            </a:r>
          </a:p>
          <a:p>
            <a:r>
              <a:rPr lang="en-US" sz="1800" b="1" dirty="0" smtClean="0"/>
              <a:t>User Activity </a:t>
            </a:r>
            <a:r>
              <a:rPr lang="en-US" sz="1800" dirty="0" smtClean="0"/>
              <a:t>Number of registered members, visitors, reference queries</a:t>
            </a:r>
          </a:p>
          <a:p>
            <a:r>
              <a:rPr lang="en-US" sz="1800" b="1" dirty="0" smtClean="0"/>
              <a:t>Staff &amp; Services </a:t>
            </a:r>
            <a:r>
              <a:rPr lang="en-US" sz="1800" dirty="0" smtClean="0"/>
              <a:t>Staff strength, training sessions, reader assistance</a:t>
            </a:r>
          </a:p>
          <a:p>
            <a:r>
              <a:rPr lang="en-US" sz="1800" b="1" dirty="0" smtClean="0"/>
              <a:t>Financial </a:t>
            </a:r>
            <a:r>
              <a:rPr lang="en-US" sz="1800" dirty="0" smtClean="0"/>
              <a:t>Budget allocation, expenditure, grants utilized</a:t>
            </a:r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Library Extension Services : Its Objectives Need and Types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1. Concept</a:t>
            </a:r>
          </a:p>
          <a:p>
            <a:r>
              <a:rPr lang="en-US" b="1" dirty="0" smtClean="0"/>
              <a:t>Library Extension Services</a:t>
            </a:r>
            <a:r>
              <a:rPr lang="en-US" dirty="0" smtClean="0"/>
              <a:t> are activities through which a library </a:t>
            </a:r>
            <a:r>
              <a:rPr lang="en-US" b="1" dirty="0" smtClean="0"/>
              <a:t>extends its services beyond its walls</a:t>
            </a:r>
            <a:r>
              <a:rPr lang="en-US" dirty="0" smtClean="0"/>
              <a:t> to reach users who cannot regularly visit the library.</a:t>
            </a:r>
          </a:p>
          <a:p>
            <a:r>
              <a:rPr lang="en-US" dirty="0" smtClean="0"/>
              <a:t>Aim to </a:t>
            </a:r>
            <a:r>
              <a:rPr lang="en-US" b="1" dirty="0" smtClean="0"/>
              <a:t>promote reading, information access, and lifelong learning</a:t>
            </a:r>
            <a:r>
              <a:rPr lang="en-US" dirty="0" smtClean="0"/>
              <a:t> in the community.</a:t>
            </a:r>
          </a:p>
          <a:p>
            <a:endParaRPr lang="en-US" dirty="0" smtClean="0"/>
          </a:p>
          <a:p>
            <a:r>
              <a:rPr lang="en-US" b="1" dirty="0" smtClean="0"/>
              <a:t>2. Objectives</a:t>
            </a:r>
          </a:p>
          <a:p>
            <a:r>
              <a:rPr lang="en-US" dirty="0" smtClean="0"/>
              <a:t>Increase </a:t>
            </a:r>
            <a:r>
              <a:rPr lang="en-US" b="1" dirty="0" smtClean="0"/>
              <a:t>library usage and readership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Promote </a:t>
            </a:r>
            <a:r>
              <a:rPr lang="en-US" b="1" dirty="0" smtClean="0"/>
              <a:t>education, literacy, and knowledge dissemination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Reach </a:t>
            </a:r>
            <a:r>
              <a:rPr lang="en-US" b="1" dirty="0" smtClean="0"/>
              <a:t>under-served or remote populations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Support </a:t>
            </a:r>
            <a:r>
              <a:rPr lang="en-US" b="1" dirty="0" smtClean="0"/>
              <a:t>community development and lifelong learning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Create </a:t>
            </a:r>
            <a:r>
              <a:rPr lang="en-US" b="1" dirty="0" smtClean="0"/>
              <a:t>awareness of library resources and services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/>
              <a:t>3. Need for Library Extension Services</a:t>
            </a:r>
          </a:p>
          <a:p>
            <a:r>
              <a:rPr lang="en-US" dirty="0" smtClean="0"/>
              <a:t>Not all users can access the library regularly due to </a:t>
            </a:r>
            <a:r>
              <a:rPr lang="en-US" b="1" dirty="0" smtClean="0"/>
              <a:t>distance, disability, or time constraints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Helps </a:t>
            </a:r>
            <a:r>
              <a:rPr lang="en-US" b="1" dirty="0" smtClean="0"/>
              <a:t>popularize reading habits</a:t>
            </a:r>
            <a:r>
              <a:rPr lang="en-US" dirty="0" smtClean="0"/>
              <a:t> and educational resources.</a:t>
            </a:r>
          </a:p>
          <a:p>
            <a:r>
              <a:rPr lang="en-US" dirty="0" smtClean="0"/>
              <a:t>Supports </a:t>
            </a:r>
            <a:r>
              <a:rPr lang="en-US" b="1" dirty="0" smtClean="0"/>
              <a:t>adult education, social development, and cultural awareness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Bridges the </a:t>
            </a:r>
            <a:r>
              <a:rPr lang="en-US" b="1" dirty="0" smtClean="0"/>
              <a:t>information gap</a:t>
            </a:r>
            <a:r>
              <a:rPr lang="en-US" dirty="0" smtClean="0"/>
              <a:t> between urban and rural communities.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Types of Library Extension Services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/>
              <a:t>Type                                                   Description</a:t>
            </a:r>
          </a:p>
          <a:p>
            <a:r>
              <a:rPr lang="en-US" sz="1900" b="1" dirty="0" smtClean="0"/>
              <a:t>Mobile Library / Book Van </a:t>
            </a:r>
            <a:r>
              <a:rPr lang="en-US" sz="1900" dirty="0" smtClean="0"/>
              <a:t>Library on wheels to reach remote or rural areas.</a:t>
            </a:r>
          </a:p>
          <a:p>
            <a:r>
              <a:rPr lang="en-US" sz="1900" b="1" dirty="0" smtClean="0"/>
              <a:t>Postal / Home Lending Service </a:t>
            </a:r>
            <a:r>
              <a:rPr lang="en-US" sz="1900" dirty="0" smtClean="0"/>
              <a:t>Books and materials sent by post or delivery.</a:t>
            </a:r>
          </a:p>
          <a:p>
            <a:r>
              <a:rPr lang="en-US" sz="1900" b="1" dirty="0" smtClean="0"/>
              <a:t>Library Classes &amp; Outreach Programs </a:t>
            </a:r>
            <a:r>
              <a:rPr lang="en-US" sz="1900" dirty="0" smtClean="0"/>
              <a:t>Reading clubs, literacy programs, and awareness workshops</a:t>
            </a:r>
          </a:p>
          <a:p>
            <a:r>
              <a:rPr lang="en-US" sz="1900" dirty="0" smtClean="0"/>
              <a:t>.</a:t>
            </a:r>
            <a:r>
              <a:rPr lang="en-US" sz="1900" b="1" dirty="0" smtClean="0"/>
              <a:t>Exhibitions &amp; Book Fairs </a:t>
            </a:r>
            <a:r>
              <a:rPr lang="en-US" sz="1900" dirty="0" smtClean="0"/>
              <a:t>Display of books and resources for public engagement.</a:t>
            </a:r>
          </a:p>
          <a:p>
            <a:r>
              <a:rPr lang="en-US" sz="1900" b="1" dirty="0" smtClean="0"/>
              <a:t>Digital / Online Services </a:t>
            </a:r>
            <a:r>
              <a:rPr lang="en-US" sz="1900" dirty="0" smtClean="0"/>
              <a:t>E-books, databases, virtual reference, and webinars.</a:t>
            </a:r>
          </a:p>
          <a:p>
            <a:r>
              <a:rPr lang="en-US" sz="1900" b="1" dirty="0" smtClean="0"/>
              <a:t>Community Collaboration </a:t>
            </a:r>
            <a:r>
              <a:rPr lang="en-US" sz="1900" dirty="0" smtClean="0"/>
              <a:t>Partnering with schools, NGOs, or community centers.</a:t>
            </a:r>
            <a:endParaRPr lang="en-US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Resource Sharing : Methods, procedure and benefits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47500" lnSpcReduction="20000"/>
          </a:bodyPr>
          <a:lstStyle/>
          <a:p>
            <a:r>
              <a:rPr lang="en-US" sz="3800" b="1" dirty="0" smtClean="0"/>
              <a:t>1. Concept</a:t>
            </a:r>
          </a:p>
          <a:p>
            <a:r>
              <a:rPr lang="en-US" sz="3800" b="1" dirty="0" smtClean="0"/>
              <a:t>Library Resource Sharing</a:t>
            </a:r>
            <a:r>
              <a:rPr lang="en-US" sz="3800" dirty="0" smtClean="0"/>
              <a:t> is the </a:t>
            </a:r>
            <a:r>
              <a:rPr lang="en-US" sz="3800" b="1" dirty="0" smtClean="0"/>
              <a:t>cooperative use or exchange of library materials and services</a:t>
            </a:r>
            <a:r>
              <a:rPr lang="en-US" sz="3800" dirty="0" smtClean="0"/>
              <a:t> among libraries to </a:t>
            </a:r>
            <a:r>
              <a:rPr lang="en-US" sz="3800" b="1" dirty="0" smtClean="0"/>
              <a:t>maximize access and minimize costs</a:t>
            </a:r>
            <a:r>
              <a:rPr lang="en-US" sz="3800" dirty="0" smtClean="0"/>
              <a:t>.</a:t>
            </a:r>
          </a:p>
          <a:p>
            <a:r>
              <a:rPr lang="en-US" sz="3800" dirty="0" smtClean="0"/>
              <a:t>Helps libraries </a:t>
            </a:r>
            <a:r>
              <a:rPr lang="en-US" sz="3800" b="1" dirty="0" smtClean="0"/>
              <a:t>serve users more efficiently</a:t>
            </a:r>
            <a:r>
              <a:rPr lang="en-US" sz="3800" dirty="0" smtClean="0"/>
              <a:t> without duplicating resources.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800" b="1" dirty="0" smtClean="0"/>
              <a:t>2</a:t>
            </a:r>
            <a:r>
              <a:rPr lang="en-US" sz="5900" b="1" dirty="0" smtClean="0"/>
              <a:t>. </a:t>
            </a:r>
            <a:r>
              <a:rPr lang="en-US" sz="4200" b="1" dirty="0" smtClean="0"/>
              <a:t>Methods of Resource Sharing</a:t>
            </a:r>
            <a:endParaRPr lang="en-US" b="1" dirty="0" smtClean="0"/>
          </a:p>
          <a:p>
            <a:endParaRPr lang="en-US" dirty="0" smtClean="0"/>
          </a:p>
          <a:p>
            <a:r>
              <a:rPr lang="en-US" sz="3800" b="1" dirty="0" smtClean="0"/>
              <a:t>Method                                               Description</a:t>
            </a:r>
            <a:endParaRPr lang="en-US" sz="2900" b="1" dirty="0" smtClean="0"/>
          </a:p>
          <a:p>
            <a:r>
              <a:rPr lang="en-US" sz="3400" b="1" dirty="0" smtClean="0"/>
              <a:t>Inter-Library Loan (ILL) </a:t>
            </a:r>
            <a:r>
              <a:rPr lang="en-US" sz="3400" dirty="0" smtClean="0"/>
              <a:t>Borrowing and lending materials between libraries for user requests.</a:t>
            </a:r>
          </a:p>
          <a:p>
            <a:r>
              <a:rPr lang="en-US" sz="3400" b="1" dirty="0" smtClean="0"/>
              <a:t>Consortia / Cooperative Networks </a:t>
            </a:r>
            <a:r>
              <a:rPr lang="en-US" sz="3400" dirty="0" smtClean="0"/>
              <a:t>Libraries collaborate to share resources, subscriptions, and services</a:t>
            </a:r>
          </a:p>
          <a:p>
            <a:r>
              <a:rPr lang="en-US" sz="3400" dirty="0" smtClean="0"/>
              <a:t>.</a:t>
            </a:r>
            <a:r>
              <a:rPr lang="en-US" sz="3400" b="1" dirty="0" smtClean="0"/>
              <a:t>Union Catalogs </a:t>
            </a:r>
            <a:r>
              <a:rPr lang="en-US" sz="3400" dirty="0" smtClean="0"/>
              <a:t>Centralized catalog of collections across multiple libraries for easy access</a:t>
            </a:r>
          </a:p>
          <a:p>
            <a:r>
              <a:rPr lang="en-US" sz="3400" dirty="0" smtClean="0"/>
              <a:t>.</a:t>
            </a:r>
            <a:r>
              <a:rPr lang="en-US" sz="3400" b="1" dirty="0" smtClean="0"/>
              <a:t>Document Delivery Services </a:t>
            </a:r>
            <a:r>
              <a:rPr lang="en-US" sz="3400" dirty="0" smtClean="0"/>
              <a:t>Providing photocopies, digital copies, or scanned articles to other libraries.</a:t>
            </a:r>
          </a:p>
          <a:p>
            <a:r>
              <a:rPr lang="en-US" sz="3400" b="1" dirty="0" smtClean="0"/>
              <a:t>Electronic Resource Sharing </a:t>
            </a:r>
            <a:r>
              <a:rPr lang="en-US" sz="3400" dirty="0" smtClean="0"/>
              <a:t>Shared access to e-books, e-journals, databases, and digital libraries.</a:t>
            </a:r>
          </a:p>
          <a:p>
            <a:r>
              <a:rPr lang="en-US" sz="3400" b="1" dirty="0" smtClean="0"/>
              <a:t>Shared Library Facilities </a:t>
            </a:r>
            <a:r>
              <a:rPr lang="en-US" sz="3400" dirty="0" smtClean="0"/>
              <a:t>Shared reading rooms, reference services, or equipment across institutions.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lnSpcReduction="10000"/>
          </a:bodyPr>
          <a:lstStyle/>
          <a:p>
            <a:r>
              <a:rPr lang="en-US" sz="1900" b="1" dirty="0" smtClean="0"/>
              <a:t>3. Procedure of Resource Sharing</a:t>
            </a:r>
          </a:p>
          <a:p>
            <a:r>
              <a:rPr lang="en-US" sz="1900" b="1" dirty="0" smtClean="0"/>
              <a:t>User Request:</a:t>
            </a:r>
            <a:r>
              <a:rPr lang="en-US" sz="1900" dirty="0" smtClean="0"/>
              <a:t> Library user submits a request for a resource not available locally.</a:t>
            </a:r>
          </a:p>
          <a:p>
            <a:r>
              <a:rPr lang="en-US" sz="1900" b="1" dirty="0" smtClean="0"/>
              <a:t>Identification:</a:t>
            </a:r>
            <a:r>
              <a:rPr lang="en-US" sz="1900" dirty="0" smtClean="0"/>
              <a:t> Check union catalogs or consortia databases for available copies.</a:t>
            </a:r>
          </a:p>
          <a:p>
            <a:r>
              <a:rPr lang="en-US" sz="1900" b="1" dirty="0" smtClean="0"/>
              <a:t>Request Transmission:</a:t>
            </a:r>
            <a:r>
              <a:rPr lang="en-US" sz="1900" dirty="0" smtClean="0"/>
              <a:t> Send request to the lending library via ILL system, email, or online platform.</a:t>
            </a:r>
          </a:p>
          <a:p>
            <a:r>
              <a:rPr lang="en-US" sz="1900" b="1" dirty="0" smtClean="0"/>
              <a:t>Processing by Lending Library:</a:t>
            </a:r>
            <a:r>
              <a:rPr lang="en-US" sz="1900" dirty="0" smtClean="0"/>
              <a:t> Locate, prepare, and dispatch the material.</a:t>
            </a:r>
          </a:p>
          <a:p>
            <a:r>
              <a:rPr lang="en-US" sz="1900" b="1" dirty="0" smtClean="0"/>
              <a:t>Delivery to Borrower:</a:t>
            </a:r>
            <a:r>
              <a:rPr lang="en-US" sz="1900" dirty="0" smtClean="0"/>
              <a:t> Material is delivered physically or digitally.</a:t>
            </a:r>
          </a:p>
          <a:p>
            <a:r>
              <a:rPr lang="en-US" sz="1900" b="1" dirty="0" smtClean="0"/>
              <a:t>Return and Record-Keeping:</a:t>
            </a:r>
            <a:r>
              <a:rPr lang="en-US" sz="1900" dirty="0" smtClean="0"/>
              <a:t> Borrowed items are returned; transactions are recorded for accountability.</a:t>
            </a:r>
          </a:p>
          <a:p>
            <a:endParaRPr lang="en-US" sz="1900" dirty="0" smtClean="0"/>
          </a:p>
          <a:p>
            <a:r>
              <a:rPr lang="en-US" sz="1900" b="1" dirty="0" smtClean="0"/>
              <a:t>4. Benefits of Resource Sharing</a:t>
            </a:r>
          </a:p>
          <a:p>
            <a:r>
              <a:rPr lang="en-US" sz="1900" b="1" dirty="0" smtClean="0"/>
              <a:t>Maximizes Access:</a:t>
            </a:r>
            <a:r>
              <a:rPr lang="en-US" sz="1900" dirty="0" smtClean="0"/>
              <a:t> Users can access materials beyond their local library.</a:t>
            </a:r>
          </a:p>
          <a:p>
            <a:r>
              <a:rPr lang="en-US" sz="1900" b="1" dirty="0" smtClean="0"/>
              <a:t>Cost-Effective:</a:t>
            </a:r>
            <a:r>
              <a:rPr lang="en-US" sz="1900" dirty="0" smtClean="0"/>
              <a:t> Reduces the need for duplicate purchases.</a:t>
            </a:r>
          </a:p>
          <a:p>
            <a:r>
              <a:rPr lang="en-US" sz="1900" b="1" dirty="0" smtClean="0"/>
              <a:t>Efficient Use of Resources:</a:t>
            </a:r>
            <a:r>
              <a:rPr lang="en-US" sz="1900" dirty="0" smtClean="0"/>
              <a:t> Optimizes library collections and services.</a:t>
            </a:r>
          </a:p>
          <a:p>
            <a:r>
              <a:rPr lang="en-US" sz="1900" b="1" dirty="0" smtClean="0"/>
              <a:t>Supports Research &amp; Learning:</a:t>
            </a:r>
            <a:r>
              <a:rPr lang="en-US" sz="1900" dirty="0" smtClean="0"/>
              <a:t> Provides timely access to rare or specialized materials.</a:t>
            </a:r>
          </a:p>
          <a:p>
            <a:r>
              <a:rPr lang="en-US" sz="1900" b="1" dirty="0" smtClean="0"/>
              <a:t>Promotes Collaboration:</a:t>
            </a:r>
            <a:r>
              <a:rPr lang="en-US" sz="1900" dirty="0" smtClean="0"/>
              <a:t> Strengthens cooperation among libraries.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Library Marketing and Publicity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77500" lnSpcReduction="20000"/>
          </a:bodyPr>
          <a:lstStyle/>
          <a:p>
            <a:r>
              <a:rPr lang="en-US" sz="2300" b="1" dirty="0" smtClean="0"/>
              <a:t>1. Concept of  Library Marketing and Publicity</a:t>
            </a:r>
          </a:p>
          <a:p>
            <a:r>
              <a:rPr lang="en-US" sz="2300" b="1" dirty="0" smtClean="0"/>
              <a:t>Library Marketing:</a:t>
            </a:r>
            <a:r>
              <a:rPr lang="en-US" sz="2300" dirty="0" smtClean="0"/>
              <a:t> Planned activities to </a:t>
            </a:r>
            <a:r>
              <a:rPr lang="en-US" sz="2300" b="1" dirty="0" smtClean="0"/>
              <a:t>promote library services, resources, and programs</a:t>
            </a:r>
            <a:r>
              <a:rPr lang="en-US" sz="2300" dirty="0" smtClean="0"/>
              <a:t> to attract and retain users.</a:t>
            </a:r>
          </a:p>
          <a:p>
            <a:endParaRPr lang="en-US" sz="2300" dirty="0" smtClean="0"/>
          </a:p>
          <a:p>
            <a:r>
              <a:rPr lang="en-US" sz="2300" b="1" dirty="0" smtClean="0"/>
              <a:t>Library Publicity:</a:t>
            </a:r>
            <a:r>
              <a:rPr lang="en-US" sz="2300" dirty="0" smtClean="0"/>
              <a:t> </a:t>
            </a:r>
            <a:r>
              <a:rPr lang="en-US" sz="2300" b="1" dirty="0" smtClean="0"/>
              <a:t>Communication strategies</a:t>
            </a:r>
            <a:r>
              <a:rPr lang="en-US" sz="2300" dirty="0" smtClean="0"/>
              <a:t> used to </a:t>
            </a:r>
            <a:r>
              <a:rPr lang="en-US" sz="2300" b="1" dirty="0" smtClean="0"/>
              <a:t>create awareness</a:t>
            </a:r>
            <a:r>
              <a:rPr lang="en-US" sz="2300" dirty="0" smtClean="0"/>
              <a:t> about the library and its offerings among target audiences.</a:t>
            </a:r>
          </a:p>
          <a:p>
            <a:endParaRPr lang="en-US" sz="2300" dirty="0" smtClean="0"/>
          </a:p>
          <a:p>
            <a:r>
              <a:rPr lang="en-US" sz="2300" b="1" dirty="0" smtClean="0"/>
              <a:t>2. Objectives of  Library Marketing</a:t>
            </a:r>
          </a:p>
          <a:p>
            <a:r>
              <a:rPr lang="en-US" sz="2300" dirty="0" smtClean="0"/>
              <a:t>Increase </a:t>
            </a:r>
            <a:r>
              <a:rPr lang="en-US" sz="2300" b="1" dirty="0" smtClean="0"/>
              <a:t>library usage and readership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Promote </a:t>
            </a:r>
            <a:r>
              <a:rPr lang="en-US" sz="2300" b="1" dirty="0" smtClean="0"/>
              <a:t>awareness of library services, resources, and programs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Attract </a:t>
            </a:r>
            <a:r>
              <a:rPr lang="en-US" sz="2300" b="1" dirty="0" smtClean="0"/>
              <a:t>new users and retain existing ones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Enhance the </a:t>
            </a:r>
            <a:r>
              <a:rPr lang="en-US" sz="2300" b="1" dirty="0" smtClean="0"/>
              <a:t>library’s image and visibility</a:t>
            </a:r>
            <a:r>
              <a:rPr lang="en-US" sz="2300" dirty="0" smtClean="0"/>
              <a:t> in the community.</a:t>
            </a:r>
          </a:p>
          <a:p>
            <a:r>
              <a:rPr lang="en-US" sz="2300" dirty="0" smtClean="0"/>
              <a:t>Support </a:t>
            </a:r>
            <a:r>
              <a:rPr lang="en-US" sz="2300" b="1" dirty="0" smtClean="0"/>
              <a:t>educational, cultural, and research activities</a:t>
            </a:r>
            <a:r>
              <a:rPr lang="en-US" sz="2300" dirty="0" smtClean="0"/>
              <a:t>.</a:t>
            </a:r>
          </a:p>
          <a:p>
            <a:endParaRPr lang="en-US" sz="2300" dirty="0" smtClean="0"/>
          </a:p>
          <a:p>
            <a:r>
              <a:rPr lang="en-US" sz="2300" b="1" dirty="0" smtClean="0"/>
              <a:t>3. Benefits</a:t>
            </a:r>
          </a:p>
          <a:p>
            <a:r>
              <a:rPr lang="en-US" sz="2300" dirty="0" smtClean="0"/>
              <a:t>Increases </a:t>
            </a:r>
            <a:r>
              <a:rPr lang="en-US" sz="2300" b="1" dirty="0" smtClean="0"/>
              <a:t>user awareness and library usage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Promotes </a:t>
            </a:r>
            <a:r>
              <a:rPr lang="en-US" sz="2300" b="1" dirty="0" smtClean="0"/>
              <a:t>reading culture and lifelong learning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Enhances the </a:t>
            </a:r>
            <a:r>
              <a:rPr lang="en-US" sz="2300" b="1" dirty="0" smtClean="0"/>
              <a:t>library’s visibility and reputation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Supports </a:t>
            </a:r>
            <a:r>
              <a:rPr lang="en-US" sz="2300" b="1" dirty="0" smtClean="0"/>
              <a:t>user engagement in library programs</a:t>
            </a:r>
            <a:r>
              <a:rPr lang="en-US" sz="2300" dirty="0" smtClean="0"/>
              <a:t>.</a:t>
            </a:r>
          </a:p>
          <a:p>
            <a:r>
              <a:rPr lang="en-US" sz="2300" dirty="0" smtClean="0"/>
              <a:t>Helps in </a:t>
            </a:r>
            <a:r>
              <a:rPr lang="en-US" sz="2300" b="1" dirty="0" smtClean="0"/>
              <a:t>fundraising and securing support</a:t>
            </a:r>
            <a:r>
              <a:rPr lang="en-US" sz="2300" dirty="0" smtClean="0"/>
              <a:t> from stakeholders.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b="1" dirty="0" smtClean="0"/>
              <a:t>4. Methods / Techniques</a:t>
            </a:r>
          </a:p>
          <a:p>
            <a:r>
              <a:rPr lang="en-US" sz="2800" b="1" dirty="0" smtClean="0"/>
              <a:t>Method                                             Description</a:t>
            </a:r>
          </a:p>
          <a:p>
            <a:endParaRPr lang="en-US" sz="2800" b="1" dirty="0" smtClean="0"/>
          </a:p>
          <a:p>
            <a:r>
              <a:rPr lang="en-US" sz="2000" b="1" dirty="0" smtClean="0"/>
              <a:t>Library Guides &amp; Brochures </a:t>
            </a:r>
            <a:r>
              <a:rPr lang="en-US" sz="2000" dirty="0" smtClean="0"/>
              <a:t>Printed or digital material detailing library services</a:t>
            </a:r>
          </a:p>
          <a:p>
            <a:r>
              <a:rPr lang="en-US" sz="2000" dirty="0" smtClean="0"/>
              <a:t>.</a:t>
            </a:r>
            <a:r>
              <a:rPr lang="en-US" sz="2000" b="1" dirty="0" smtClean="0"/>
              <a:t>Posters &amp; Notice Boards </a:t>
            </a:r>
            <a:r>
              <a:rPr lang="en-US" sz="2000" dirty="0" smtClean="0"/>
              <a:t>Highlight events, new arrivals, or programs</a:t>
            </a:r>
          </a:p>
          <a:p>
            <a:r>
              <a:rPr lang="en-US" sz="2000" dirty="0" smtClean="0"/>
              <a:t>.</a:t>
            </a:r>
            <a:r>
              <a:rPr lang="en-US" sz="2000" b="1" dirty="0" smtClean="0"/>
              <a:t>Library Website &amp; Social Media </a:t>
            </a:r>
            <a:r>
              <a:rPr lang="en-US" sz="2000" dirty="0" smtClean="0"/>
              <a:t>Promote services, e-resources, events, and updates online</a:t>
            </a:r>
          </a:p>
          <a:p>
            <a:r>
              <a:rPr lang="en-US" sz="2000" dirty="0" smtClean="0"/>
              <a:t>.</a:t>
            </a:r>
            <a:r>
              <a:rPr lang="en-US" sz="2000" b="1" dirty="0" smtClean="0"/>
              <a:t>Newsletters &amp; Emails </a:t>
            </a:r>
            <a:r>
              <a:rPr lang="en-US" sz="2000" dirty="0" smtClean="0"/>
              <a:t>Regular updates to users on library activities</a:t>
            </a:r>
          </a:p>
          <a:p>
            <a:r>
              <a:rPr lang="en-US" sz="2000" dirty="0" smtClean="0"/>
              <a:t>.</a:t>
            </a:r>
            <a:r>
              <a:rPr lang="en-US" sz="2000" b="1" dirty="0" smtClean="0"/>
              <a:t>Orientation &amp; Workshops </a:t>
            </a:r>
            <a:r>
              <a:rPr lang="en-US" sz="2000" dirty="0" smtClean="0"/>
              <a:t>Introduce new users to library facilities and services.</a:t>
            </a:r>
          </a:p>
          <a:p>
            <a:r>
              <a:rPr lang="en-US" sz="2000" b="1" dirty="0" smtClean="0"/>
              <a:t>Exhibitions &amp; Book Fairs </a:t>
            </a:r>
            <a:r>
              <a:rPr lang="en-US" sz="2000" dirty="0" smtClean="0"/>
              <a:t>Public engagement and awareness campaigns.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Mobile Library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1. Concept</a:t>
            </a:r>
          </a:p>
          <a:p>
            <a:r>
              <a:rPr lang="en-US" sz="1800" dirty="0" smtClean="0"/>
              <a:t>A </a:t>
            </a:r>
            <a:r>
              <a:rPr lang="en-US" sz="1800" b="1" dirty="0" smtClean="0"/>
              <a:t>Mobile Library</a:t>
            </a:r>
            <a:r>
              <a:rPr lang="en-US" sz="1800" dirty="0" smtClean="0"/>
              <a:t> is a </a:t>
            </a:r>
            <a:r>
              <a:rPr lang="en-US" sz="1800" b="1" dirty="0" smtClean="0"/>
              <a:t>library service that delivers books and other resources to users outside the physical library building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Also called </a:t>
            </a:r>
            <a:r>
              <a:rPr lang="en-US" sz="1800" b="1" dirty="0" smtClean="0"/>
              <a:t>Bookmobiles</a:t>
            </a:r>
            <a:r>
              <a:rPr lang="en-US" sz="1800" dirty="0" smtClean="0"/>
              <a:t> or </a:t>
            </a:r>
            <a:r>
              <a:rPr lang="en-US" sz="1800" b="1" dirty="0" smtClean="0"/>
              <a:t>Traveling Libraries</a:t>
            </a:r>
            <a:r>
              <a:rPr lang="en-US" sz="1800" dirty="0" smtClean="0"/>
              <a:t>, it </a:t>
            </a:r>
            <a:r>
              <a:rPr lang="en-US" sz="1800" b="1" dirty="0" smtClean="0"/>
              <a:t>reaches remote, rural, or underserved areas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b="1" dirty="0" smtClean="0"/>
              <a:t>2. Objectives</a:t>
            </a:r>
          </a:p>
          <a:p>
            <a:r>
              <a:rPr lang="en-US" sz="1800" dirty="0" smtClean="0"/>
              <a:t>Provide </a:t>
            </a:r>
            <a:r>
              <a:rPr lang="en-US" sz="1800" b="1" dirty="0" smtClean="0"/>
              <a:t>library services to people who cannot visit the library</a:t>
            </a:r>
            <a:r>
              <a:rPr lang="en-US" sz="1800" dirty="0" smtClean="0"/>
              <a:t> regularly.</a:t>
            </a:r>
          </a:p>
          <a:p>
            <a:r>
              <a:rPr lang="en-US" sz="1800" dirty="0" smtClean="0"/>
              <a:t>Promote </a:t>
            </a:r>
            <a:r>
              <a:rPr lang="en-US" sz="1800" b="1" dirty="0" smtClean="0"/>
              <a:t>reading habits, literacy, and education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Ensure </a:t>
            </a:r>
            <a:r>
              <a:rPr lang="en-US" sz="1800" b="1" dirty="0" smtClean="0"/>
              <a:t>equitable access to information and resources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Support </a:t>
            </a:r>
            <a:r>
              <a:rPr lang="en-US" sz="1800" b="1" dirty="0" smtClean="0"/>
              <a:t>community development and lifelong learning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Raise </a:t>
            </a:r>
            <a:r>
              <a:rPr lang="en-US" sz="1800" b="1" dirty="0" smtClean="0"/>
              <a:t>awareness about library services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3. Need for Mobile Libraries</a:t>
            </a:r>
          </a:p>
          <a:p>
            <a:r>
              <a:rPr lang="en-US" sz="1800" dirty="0" smtClean="0"/>
              <a:t>Users in </a:t>
            </a:r>
            <a:r>
              <a:rPr lang="en-US" sz="1800" b="1" dirty="0" smtClean="0"/>
              <a:t>remote or rural areas</a:t>
            </a:r>
            <a:r>
              <a:rPr lang="en-US" sz="1800" dirty="0" smtClean="0"/>
              <a:t> have limited access to library facilities.</a:t>
            </a:r>
          </a:p>
          <a:p>
            <a:r>
              <a:rPr lang="en-US" sz="1800" dirty="0" smtClean="0"/>
              <a:t>Helps </a:t>
            </a:r>
            <a:r>
              <a:rPr lang="en-US" sz="1800" b="1" dirty="0" smtClean="0"/>
              <a:t>bridge the information gap</a:t>
            </a:r>
            <a:r>
              <a:rPr lang="en-US" sz="1800" dirty="0" smtClean="0"/>
              <a:t> between urban and rural populations.</a:t>
            </a:r>
          </a:p>
          <a:p>
            <a:r>
              <a:rPr lang="en-US" sz="1800" dirty="0" smtClean="0"/>
              <a:t>Encourages </a:t>
            </a:r>
            <a:r>
              <a:rPr lang="en-US" sz="1800" b="1" dirty="0" smtClean="0"/>
              <a:t>reading culture and lifelong learning</a:t>
            </a:r>
            <a:r>
              <a:rPr lang="en-US" sz="1800" dirty="0" smtClean="0"/>
              <a:t> among children, adults, and senior citizens.</a:t>
            </a:r>
          </a:p>
          <a:p>
            <a:r>
              <a:rPr lang="en-US" sz="1800" dirty="0" smtClean="0"/>
              <a:t>Provides </a:t>
            </a:r>
            <a:r>
              <a:rPr lang="en-US" sz="1800" b="1" dirty="0" smtClean="0"/>
              <a:t>access to educational and recreational materials</a:t>
            </a:r>
            <a:r>
              <a:rPr lang="en-US" sz="1800" dirty="0" smtClean="0"/>
              <a:t> for all.</a:t>
            </a:r>
            <a:r>
              <a:rPr lang="en-US" sz="1800" b="1" dirty="0" smtClean="0"/>
              <a:t> 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4 . Benefits for Mobile Libraries</a:t>
            </a:r>
          </a:p>
          <a:p>
            <a:r>
              <a:rPr lang="en-US" sz="1800" dirty="0" smtClean="0"/>
              <a:t>Expands </a:t>
            </a:r>
            <a:r>
              <a:rPr lang="en-US" sz="1800" b="1" dirty="0" smtClean="0"/>
              <a:t>library reach and accessibility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Promotes </a:t>
            </a:r>
            <a:r>
              <a:rPr lang="en-US" sz="1800" b="1" dirty="0" smtClean="0"/>
              <a:t>reading habits and literacy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Supports </a:t>
            </a:r>
            <a:r>
              <a:rPr lang="en-US" sz="1800" b="1" dirty="0" smtClean="0"/>
              <a:t>education and research in underserved areas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Enhances </a:t>
            </a:r>
            <a:r>
              <a:rPr lang="en-US" sz="1800" b="1" dirty="0" smtClean="0"/>
              <a:t>community engagement</a:t>
            </a:r>
            <a:r>
              <a:rPr lang="en-US" sz="1800" dirty="0" smtClean="0"/>
              <a:t> and awareness about library resources.</a:t>
            </a:r>
          </a:p>
          <a:p>
            <a:r>
              <a:rPr lang="en-US" sz="1800" dirty="0" smtClean="0"/>
              <a:t>Provides </a:t>
            </a:r>
            <a:r>
              <a:rPr lang="en-US" sz="1800" b="1" dirty="0" smtClean="0"/>
              <a:t>flexible and user-friendly access</a:t>
            </a:r>
            <a:r>
              <a:rPr lang="en-US" sz="1800" dirty="0" smtClean="0"/>
              <a:t> to library services.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dirty="0" smtClean="0"/>
              <a:t>Unit –IV</a:t>
            </a:r>
            <a:br>
              <a:rPr lang="en-US" sz="1800" b="1" dirty="0" smtClean="0"/>
            </a:br>
            <a:r>
              <a:rPr lang="en-US" sz="1800" b="1" dirty="0" smtClean="0"/>
              <a:t>Stock verification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1. Definition of Stock verification </a:t>
            </a:r>
          </a:p>
          <a:p>
            <a:r>
              <a:rPr lang="en-US" b="1" dirty="0" smtClean="0"/>
              <a:t>Stock Verification</a:t>
            </a:r>
            <a:r>
              <a:rPr lang="en-US" dirty="0" smtClean="0"/>
              <a:t> is the </a:t>
            </a:r>
            <a:r>
              <a:rPr lang="en-US" b="1" dirty="0" smtClean="0"/>
              <a:t>systematic checking and examination of library collections</a:t>
            </a:r>
            <a:r>
              <a:rPr lang="en-US" dirty="0" smtClean="0"/>
              <a:t> to ensure that </a:t>
            </a:r>
            <a:r>
              <a:rPr lang="en-US" b="1" dirty="0" smtClean="0"/>
              <a:t>all books and materials are available, properly accounted for, and in good condition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/>
              <a:t>2. Need</a:t>
            </a:r>
          </a:p>
          <a:p>
            <a:r>
              <a:rPr lang="en-US" dirty="0" smtClean="0"/>
              <a:t>To </a:t>
            </a:r>
            <a:r>
              <a:rPr lang="en-US" b="1" dirty="0" smtClean="0"/>
              <a:t>identify missing, damaged, or misplaced items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maintain </a:t>
            </a:r>
            <a:r>
              <a:rPr lang="en-US" b="1" dirty="0" smtClean="0"/>
              <a:t>accuracy of library records and catalogs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ensure </a:t>
            </a:r>
            <a:r>
              <a:rPr lang="en-US" b="1" dirty="0" smtClean="0"/>
              <a:t>accountability of resources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support </a:t>
            </a:r>
            <a:r>
              <a:rPr lang="en-US" b="1" dirty="0" smtClean="0"/>
              <a:t>budget planning and collection development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improve </a:t>
            </a:r>
            <a:r>
              <a:rPr lang="en-US" b="1" dirty="0" smtClean="0"/>
              <a:t>user services and availability of resources</a:t>
            </a:r>
            <a:r>
              <a:rPr lang="en-US" dirty="0" smtClean="0"/>
              <a:t>.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r>
              <a:rPr lang="en-US" b="1" dirty="0" smtClean="0"/>
              <a:t>3. Purpose</a:t>
            </a:r>
          </a:p>
          <a:p>
            <a:r>
              <a:rPr lang="en-US" dirty="0" smtClean="0"/>
              <a:t>Ensure </a:t>
            </a:r>
            <a:r>
              <a:rPr lang="en-US" b="1" dirty="0" smtClean="0"/>
              <a:t>proper maintenance and utilization</a:t>
            </a:r>
            <a:r>
              <a:rPr lang="en-US" dirty="0" smtClean="0"/>
              <a:t> of library resources.</a:t>
            </a:r>
          </a:p>
          <a:p>
            <a:r>
              <a:rPr lang="en-US" dirty="0" smtClean="0"/>
              <a:t>Detect </a:t>
            </a:r>
            <a:r>
              <a:rPr lang="en-US" b="1" dirty="0" smtClean="0"/>
              <a:t>loss, theft, or deterioration</a:t>
            </a:r>
            <a:r>
              <a:rPr lang="en-US" dirty="0" smtClean="0"/>
              <a:t> of materials.</a:t>
            </a:r>
          </a:p>
          <a:p>
            <a:r>
              <a:rPr lang="en-US" dirty="0" smtClean="0"/>
              <a:t>Provide </a:t>
            </a:r>
            <a:r>
              <a:rPr lang="en-US" b="1" dirty="0" smtClean="0"/>
              <a:t>reliable data for reporting, audits, and planning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Enhance </a:t>
            </a:r>
            <a:r>
              <a:rPr lang="en-US" b="1" dirty="0" smtClean="0"/>
              <a:t>efficiency in resource management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. Methods of Stock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</a:t>
            </a:r>
            <a:r>
              <a:rPr lang="en-US" sz="1800" b="1" dirty="0" smtClean="0"/>
              <a:t>. Methods of Stock Verification</a:t>
            </a:r>
          </a:p>
          <a:p>
            <a:r>
              <a:rPr lang="en-US" sz="1800" dirty="0" smtClean="0"/>
              <a:t>Method                                                        Description</a:t>
            </a:r>
          </a:p>
          <a:p>
            <a:r>
              <a:rPr lang="en-US" sz="1800" b="1" dirty="0" smtClean="0"/>
              <a:t>Physical Verification / Checking Shelf by Shelf </a:t>
            </a:r>
            <a:r>
              <a:rPr lang="en-US" sz="1800" dirty="0" smtClean="0"/>
              <a:t>Manually counting books on shelves and matching with catalog records.</a:t>
            </a:r>
          </a:p>
          <a:p>
            <a:r>
              <a:rPr lang="en-US" sz="1800" b="1" dirty="0" smtClean="0"/>
              <a:t>Statistical / Sample Checking  </a:t>
            </a:r>
            <a:r>
              <a:rPr lang="en-US" sz="1800" dirty="0" smtClean="0"/>
              <a:t>Checking  a sample of books to estimate overall accuracy</a:t>
            </a:r>
          </a:p>
          <a:p>
            <a:r>
              <a:rPr lang="en-US" sz="1800" dirty="0" smtClean="0"/>
              <a:t>.</a:t>
            </a:r>
            <a:r>
              <a:rPr lang="en-US" sz="1800" b="1" dirty="0" smtClean="0"/>
              <a:t>Bar-coding / RFID Verification </a:t>
            </a:r>
            <a:r>
              <a:rPr lang="en-US" sz="1800" dirty="0" smtClean="0"/>
              <a:t>Using technology for fast scanning and tracking of items.</a:t>
            </a:r>
          </a:p>
          <a:p>
            <a:r>
              <a:rPr lang="en-US" sz="1800" b="1" dirty="0" smtClean="0"/>
              <a:t>Issue &amp; Return Record Checking </a:t>
            </a:r>
            <a:r>
              <a:rPr lang="en-US" sz="1800" dirty="0" smtClean="0"/>
              <a:t>Comparing circulation records with actual stock</a:t>
            </a:r>
          </a:p>
          <a:p>
            <a:r>
              <a:rPr lang="en-US" sz="1800" dirty="0" smtClean="0"/>
              <a:t>.</a:t>
            </a:r>
            <a:r>
              <a:rPr lang="en-US" sz="1800" b="1" dirty="0" smtClean="0"/>
              <a:t>List Checking / Inventory Method </a:t>
            </a:r>
            <a:r>
              <a:rPr lang="en-US" sz="1800" dirty="0" smtClean="0"/>
              <a:t>Verifying books against an acquisition or accession list.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96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. Advantages of Stock Verification</a:t>
            </a:r>
          </a:p>
          <a:p>
            <a:endParaRPr lang="en-US" sz="1800" b="1" dirty="0" smtClean="0"/>
          </a:p>
          <a:p>
            <a:r>
              <a:rPr lang="en-US" sz="1800" dirty="0" smtClean="0"/>
              <a:t>Ensures </a:t>
            </a:r>
            <a:r>
              <a:rPr lang="en-US" sz="1800" b="1" dirty="0" smtClean="0"/>
              <a:t>accuracy of library records and catalog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Identifies </a:t>
            </a:r>
            <a:r>
              <a:rPr lang="en-US" sz="1800" b="1" dirty="0" smtClean="0"/>
              <a:t>lost, damaged, or outdated materials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Helps in </a:t>
            </a:r>
            <a:r>
              <a:rPr lang="en-US" sz="1800" b="1" dirty="0" smtClean="0"/>
              <a:t>effective collection management and planning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Increases </a:t>
            </a:r>
            <a:r>
              <a:rPr lang="en-US" sz="1800" b="1" dirty="0" smtClean="0"/>
              <a:t>accountability of staff and users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Enhances </a:t>
            </a:r>
            <a:r>
              <a:rPr lang="en-US" sz="1800" b="1" dirty="0" smtClean="0"/>
              <a:t>user satisfaction</a:t>
            </a:r>
            <a:r>
              <a:rPr lang="en-US" sz="1800" dirty="0" smtClean="0"/>
              <a:t> by ensuring availability of resources.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and responsibilities of loss of books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 smtClean="0"/>
              <a:t>Loss of Books</a:t>
            </a:r>
          </a:p>
          <a:p>
            <a:r>
              <a:rPr lang="en-US" sz="2900" b="1" dirty="0" smtClean="0"/>
              <a:t>1. Concept</a:t>
            </a:r>
          </a:p>
          <a:p>
            <a:r>
              <a:rPr lang="en-US" sz="2900" b="1" dirty="0" smtClean="0"/>
              <a:t>Loss of books</a:t>
            </a:r>
            <a:r>
              <a:rPr lang="en-US" sz="2900" dirty="0" smtClean="0"/>
              <a:t> refers to the </a:t>
            </a:r>
            <a:r>
              <a:rPr lang="en-US" sz="2900" b="1" dirty="0" smtClean="0"/>
              <a:t>disappearance, damage, or unavailability of library materials</a:t>
            </a:r>
            <a:r>
              <a:rPr lang="en-US" sz="2900" dirty="0" smtClean="0"/>
              <a:t> due to various reasons.</a:t>
            </a:r>
          </a:p>
          <a:p>
            <a:r>
              <a:rPr lang="en-US" sz="2900" dirty="0" smtClean="0"/>
              <a:t>It affects </a:t>
            </a:r>
            <a:r>
              <a:rPr lang="en-US" sz="2900" b="1" dirty="0" smtClean="0"/>
              <a:t>library operations, resource availability, and accountability</a:t>
            </a:r>
            <a:r>
              <a:rPr lang="en-US" sz="2900" dirty="0" smtClean="0"/>
              <a:t>.</a:t>
            </a:r>
          </a:p>
          <a:p>
            <a:endParaRPr lang="en-US" sz="2900" dirty="0" smtClean="0"/>
          </a:p>
          <a:p>
            <a:r>
              <a:rPr lang="en-US" sz="2900" b="1" dirty="0" smtClean="0"/>
              <a:t>2. Causes of Loss of Books</a:t>
            </a:r>
          </a:p>
          <a:p>
            <a:r>
              <a:rPr lang="en-US" sz="2900" b="1" dirty="0" smtClean="0"/>
              <a:t>Cause                                                            Description</a:t>
            </a:r>
          </a:p>
          <a:p>
            <a:r>
              <a:rPr lang="en-US" sz="2900" b="1" dirty="0" smtClean="0"/>
              <a:t>Theft / Misappropriation </a:t>
            </a:r>
            <a:r>
              <a:rPr lang="en-US" sz="2900" dirty="0" smtClean="0"/>
              <a:t>Books stolen by users or staff.</a:t>
            </a:r>
          </a:p>
          <a:p>
            <a:r>
              <a:rPr lang="en-US" sz="2900" b="1" dirty="0" smtClean="0"/>
              <a:t>Misplacement / </a:t>
            </a:r>
            <a:r>
              <a:rPr lang="en-US" sz="2900" b="1" dirty="0" err="1" smtClean="0"/>
              <a:t>Mis</a:t>
            </a:r>
            <a:r>
              <a:rPr lang="en-US" sz="2900" b="1" dirty="0" smtClean="0"/>
              <a:t>-shelving </a:t>
            </a:r>
            <a:r>
              <a:rPr lang="en-US" sz="2900" dirty="0" smtClean="0"/>
              <a:t>Books placed in wrong locations or shelves</a:t>
            </a:r>
          </a:p>
          <a:p>
            <a:r>
              <a:rPr lang="en-US" sz="2900" dirty="0" smtClean="0"/>
              <a:t>.</a:t>
            </a:r>
            <a:r>
              <a:rPr lang="en-US" sz="2900" b="1" dirty="0" smtClean="0"/>
              <a:t>Wear and Tear / Damage </a:t>
            </a:r>
            <a:r>
              <a:rPr lang="en-US" sz="2900" dirty="0" smtClean="0"/>
              <a:t>Books damaged due to overuse, poor handling, or environmental factors.</a:t>
            </a:r>
          </a:p>
          <a:p>
            <a:r>
              <a:rPr lang="en-US" sz="2900" b="1" dirty="0" smtClean="0"/>
              <a:t>Loss during Circulation </a:t>
            </a:r>
            <a:r>
              <a:rPr lang="en-US" sz="2900" dirty="0" smtClean="0"/>
              <a:t>Books not returned by borrowers or lost in transit.</a:t>
            </a:r>
          </a:p>
          <a:p>
            <a:r>
              <a:rPr lang="en-US" sz="2900" b="1" dirty="0" smtClean="0"/>
              <a:t>Natural Causes / Disasters </a:t>
            </a:r>
            <a:r>
              <a:rPr lang="en-US" sz="2900" dirty="0" smtClean="0"/>
              <a:t>Fire, floods, pests, or humidity affecting books.</a:t>
            </a:r>
          </a:p>
          <a:p>
            <a:r>
              <a:rPr lang="en-US" sz="2900" b="1" dirty="0" smtClean="0"/>
              <a:t>Administrative Errors  </a:t>
            </a:r>
            <a:r>
              <a:rPr lang="en-US" sz="2900" dirty="0" err="1" smtClean="0"/>
              <a:t>Errors</a:t>
            </a:r>
            <a:r>
              <a:rPr lang="en-US" sz="2900" dirty="0" smtClean="0"/>
              <a:t> in cataloging, accession, or record-keeping leading to missing books.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2484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3. Responsibilities in Case of Loss</a:t>
            </a:r>
          </a:p>
          <a:p>
            <a:r>
              <a:rPr lang="en-US" sz="2000" dirty="0" smtClean="0"/>
              <a:t>Person / Group Responsibility</a:t>
            </a:r>
          </a:p>
          <a:p>
            <a:r>
              <a:rPr lang="en-US" sz="2000" b="1" dirty="0" smtClean="0"/>
              <a:t>Library Staff </a:t>
            </a:r>
            <a:r>
              <a:rPr lang="en-US" sz="2000" dirty="0" smtClean="0"/>
              <a:t>Ensure proper shelving, handling, record-keeping, and monitoring of books</a:t>
            </a:r>
          </a:p>
          <a:p>
            <a:r>
              <a:rPr lang="en-US" sz="2000" dirty="0" smtClean="0"/>
              <a:t>.</a:t>
            </a:r>
            <a:r>
              <a:rPr lang="en-US" sz="2000" b="1" dirty="0" smtClean="0"/>
              <a:t>Library Users </a:t>
            </a:r>
            <a:r>
              <a:rPr lang="en-US" sz="2000" dirty="0" smtClean="0"/>
              <a:t>Take care of borrowed books and return them on time; follow library rules.</a:t>
            </a:r>
          </a:p>
          <a:p>
            <a:r>
              <a:rPr lang="en-US" sz="2000" b="1" dirty="0" smtClean="0"/>
              <a:t>Library Management / Authorities </a:t>
            </a:r>
            <a:r>
              <a:rPr lang="en-US" sz="2000" dirty="0" smtClean="0"/>
              <a:t>Implement policies, conduct audits, and take preventive measures.</a:t>
            </a:r>
          </a:p>
          <a:p>
            <a:r>
              <a:rPr lang="en-US" sz="2000" b="1" dirty="0" smtClean="0"/>
              <a:t>Security / Support Staff </a:t>
            </a:r>
            <a:r>
              <a:rPr lang="en-US" sz="2000" dirty="0" smtClean="0"/>
              <a:t>Monitor library premises to prevent theft and unauthorized removal of books.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Weeding Out of Books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25000" lnSpcReduction="20000"/>
          </a:bodyPr>
          <a:lstStyle/>
          <a:p>
            <a:r>
              <a:rPr lang="en-US" sz="6400" b="1" dirty="0" smtClean="0"/>
              <a:t>Weeding Out of Books </a:t>
            </a:r>
          </a:p>
          <a:p>
            <a:r>
              <a:rPr lang="en-US" sz="6400" b="1" dirty="0" smtClean="0"/>
              <a:t>1. Concept</a:t>
            </a:r>
          </a:p>
          <a:p>
            <a:r>
              <a:rPr lang="en-US" sz="6400" b="1" dirty="0" smtClean="0"/>
              <a:t>Weeding out</a:t>
            </a:r>
            <a:r>
              <a:rPr lang="en-US" sz="6400" dirty="0" smtClean="0"/>
              <a:t> (also called </a:t>
            </a:r>
            <a:r>
              <a:rPr lang="en-US" sz="6400" b="1" dirty="0" smtClean="0"/>
              <a:t>de-selection or weeding</a:t>
            </a:r>
            <a:r>
              <a:rPr lang="en-US" sz="6400" dirty="0" smtClean="0"/>
              <a:t>) is the </a:t>
            </a:r>
            <a:r>
              <a:rPr lang="en-US" sz="6400" b="1" dirty="0" smtClean="0"/>
              <a:t>process of removing books and materials from the library collection</a:t>
            </a:r>
            <a:r>
              <a:rPr lang="en-US" sz="6400" dirty="0" smtClean="0"/>
              <a:t> that are </a:t>
            </a:r>
            <a:r>
              <a:rPr lang="en-US" sz="6400" b="1" dirty="0" smtClean="0"/>
              <a:t>obsolete, damaged, or no longer useful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Helps in </a:t>
            </a:r>
            <a:r>
              <a:rPr lang="en-US" sz="6400" b="1" dirty="0" smtClean="0"/>
              <a:t>maintaining a relevant, accessible, and manageable collection</a:t>
            </a:r>
            <a:r>
              <a:rPr lang="en-US" sz="6400" dirty="0" smtClean="0"/>
              <a:t>.</a:t>
            </a:r>
          </a:p>
          <a:p>
            <a:endParaRPr lang="en-US" sz="6400" dirty="0" smtClean="0"/>
          </a:p>
          <a:p>
            <a:r>
              <a:rPr lang="en-US" sz="6400" b="1" dirty="0" smtClean="0"/>
              <a:t>2. Objectives</a:t>
            </a:r>
          </a:p>
          <a:p>
            <a:r>
              <a:rPr lang="en-US" sz="6400" dirty="0" smtClean="0"/>
              <a:t>Maintain </a:t>
            </a:r>
            <a:r>
              <a:rPr lang="en-US" sz="6400" b="1" dirty="0" smtClean="0"/>
              <a:t>quality and relevance</a:t>
            </a:r>
            <a:r>
              <a:rPr lang="en-US" sz="6400" dirty="0" smtClean="0"/>
              <a:t> of library collection.</a:t>
            </a:r>
          </a:p>
          <a:p>
            <a:r>
              <a:rPr lang="en-US" sz="6400" dirty="0" smtClean="0"/>
              <a:t>Free </a:t>
            </a:r>
            <a:r>
              <a:rPr lang="en-US" sz="6400" b="1" dirty="0" smtClean="0"/>
              <a:t>shelf space</a:t>
            </a:r>
            <a:r>
              <a:rPr lang="en-US" sz="6400" dirty="0" smtClean="0"/>
              <a:t> for new acquisitions.</a:t>
            </a:r>
          </a:p>
          <a:p>
            <a:r>
              <a:rPr lang="en-US" sz="6400" dirty="0" smtClean="0"/>
              <a:t>Remove </a:t>
            </a:r>
            <a:r>
              <a:rPr lang="en-US" sz="6400" b="1" dirty="0" smtClean="0"/>
              <a:t>damaged, outdated, or duplicate materials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Improve </a:t>
            </a:r>
            <a:r>
              <a:rPr lang="en-US" sz="6400" b="1" dirty="0" smtClean="0"/>
              <a:t>library accessibility and user satisfaction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Support </a:t>
            </a:r>
            <a:r>
              <a:rPr lang="en-US" sz="6400" b="1" dirty="0" smtClean="0"/>
              <a:t>efficient collection management and budgeting</a:t>
            </a:r>
            <a:r>
              <a:rPr lang="en-US" sz="6400" dirty="0" smtClean="0"/>
              <a:t>.</a:t>
            </a:r>
          </a:p>
          <a:p>
            <a:endParaRPr lang="en-US" sz="6400" dirty="0" smtClean="0"/>
          </a:p>
          <a:p>
            <a:r>
              <a:rPr lang="en-US" sz="6400" b="1" dirty="0" smtClean="0"/>
              <a:t>3. Need</a:t>
            </a:r>
          </a:p>
          <a:p>
            <a:r>
              <a:rPr lang="en-US" sz="6400" dirty="0" smtClean="0"/>
              <a:t>Some books become </a:t>
            </a:r>
            <a:r>
              <a:rPr lang="en-US" sz="6400" b="1" dirty="0" smtClean="0"/>
              <a:t>obsolete due to outdated content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Frequent </a:t>
            </a:r>
            <a:r>
              <a:rPr lang="en-US" sz="6400" b="1" dirty="0" smtClean="0"/>
              <a:t>wear and tear</a:t>
            </a:r>
            <a:r>
              <a:rPr lang="en-US" sz="6400" dirty="0" smtClean="0"/>
              <a:t> reduces usability.</a:t>
            </a:r>
          </a:p>
          <a:p>
            <a:r>
              <a:rPr lang="en-US" sz="6400" dirty="0" smtClean="0"/>
              <a:t>Helps in </a:t>
            </a:r>
            <a:r>
              <a:rPr lang="en-US" sz="6400" b="1" dirty="0" smtClean="0"/>
              <a:t>managing space in growing collections</a:t>
            </a:r>
            <a:r>
              <a:rPr lang="en-US" sz="6400" dirty="0" smtClean="0"/>
              <a:t>.</a:t>
            </a:r>
          </a:p>
          <a:p>
            <a:r>
              <a:rPr lang="en-US" sz="6400" dirty="0" smtClean="0"/>
              <a:t>Ensures </a:t>
            </a:r>
            <a:r>
              <a:rPr lang="en-US" sz="6400" b="1" dirty="0" smtClean="0"/>
              <a:t>efficient circulation and easier access</a:t>
            </a:r>
            <a:r>
              <a:rPr lang="en-US" sz="6400" dirty="0" smtClean="0"/>
              <a:t> for users.</a:t>
            </a:r>
          </a:p>
          <a:p>
            <a:endParaRPr lang="en-US" sz="6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629400"/>
          </a:xfrm>
        </p:spPr>
        <p:txBody>
          <a:bodyPr>
            <a:normAutofit/>
          </a:bodyPr>
          <a:lstStyle/>
          <a:p>
            <a:r>
              <a:rPr lang="en-US" sz="1900" b="1" dirty="0" smtClean="0"/>
              <a:t>4. Criteria for Weeding</a:t>
            </a:r>
          </a:p>
          <a:p>
            <a:r>
              <a:rPr lang="en-US" sz="1900" b="1" dirty="0" smtClean="0"/>
              <a:t>Obsolescence / Outdated Information</a:t>
            </a:r>
            <a:endParaRPr lang="en-US" sz="1900" dirty="0" smtClean="0"/>
          </a:p>
          <a:p>
            <a:r>
              <a:rPr lang="en-US" sz="1900" b="1" dirty="0" smtClean="0"/>
              <a:t>Physical condition / Damaged books</a:t>
            </a:r>
            <a:endParaRPr lang="en-US" sz="1900" dirty="0" smtClean="0"/>
          </a:p>
          <a:p>
            <a:r>
              <a:rPr lang="en-US" sz="1900" b="1" dirty="0" smtClean="0"/>
              <a:t>Low usage / Infrequent borrowing</a:t>
            </a:r>
            <a:endParaRPr lang="en-US" sz="1900" dirty="0" smtClean="0"/>
          </a:p>
          <a:p>
            <a:r>
              <a:rPr lang="en-US" sz="1900" b="1" dirty="0" smtClean="0"/>
              <a:t>Duplication / Redundant copies</a:t>
            </a:r>
            <a:endParaRPr lang="en-US" sz="1900" dirty="0" smtClean="0"/>
          </a:p>
          <a:p>
            <a:r>
              <a:rPr lang="en-US" sz="1900" b="1" dirty="0" smtClean="0"/>
              <a:t>Superseded editions or newer publications</a:t>
            </a:r>
          </a:p>
          <a:p>
            <a:endParaRPr lang="en-US" sz="1900" dirty="0" smtClean="0"/>
          </a:p>
          <a:p>
            <a:r>
              <a:rPr lang="en-US" sz="1900" b="1" dirty="0" smtClean="0"/>
              <a:t>5. Methods</a:t>
            </a:r>
          </a:p>
          <a:p>
            <a:r>
              <a:rPr lang="en-US" sz="1900" b="1" dirty="0" smtClean="0"/>
              <a:t>Manual Review:</a:t>
            </a:r>
            <a:r>
              <a:rPr lang="en-US" sz="1900" dirty="0" smtClean="0"/>
              <a:t> Librarian evaluates each book against criteria.</a:t>
            </a:r>
          </a:p>
          <a:p>
            <a:r>
              <a:rPr lang="en-US" sz="1900" b="1" dirty="0" smtClean="0"/>
              <a:t>Statistical / Circulation-Based:</a:t>
            </a:r>
            <a:r>
              <a:rPr lang="en-US" sz="1900" dirty="0" smtClean="0"/>
              <a:t> Remove books with low circulation over a period.</a:t>
            </a:r>
          </a:p>
          <a:p>
            <a:r>
              <a:rPr lang="en-US" sz="1900" b="1" dirty="0" smtClean="0"/>
              <a:t>Inventory Checks / Stock Verification:</a:t>
            </a:r>
            <a:r>
              <a:rPr lang="en-US" sz="1900" dirty="0" smtClean="0"/>
              <a:t> Identify damaged or missing books for weeding.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dirty="0" smtClean="0"/>
              <a:t>Unit </a:t>
            </a:r>
            <a:r>
              <a:rPr lang="en-US" sz="1800" b="1" dirty="0" smtClean="0"/>
              <a:t>–</a:t>
            </a:r>
            <a:r>
              <a:rPr lang="en-US" sz="1800" b="1" dirty="0" smtClean="0"/>
              <a:t>V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2400" b="1" dirty="0" smtClean="0"/>
              <a:t>Preservation and Conservation of Books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 smtClean="0"/>
              <a:t>Preservation and Conservation of Library Materials </a:t>
            </a:r>
          </a:p>
          <a:p>
            <a:r>
              <a:rPr lang="en-US" sz="2900" b="1" dirty="0" smtClean="0"/>
              <a:t>1. Concept</a:t>
            </a:r>
          </a:p>
          <a:p>
            <a:r>
              <a:rPr lang="en-US" sz="2900" b="1" dirty="0" smtClean="0"/>
              <a:t>Preservation:</a:t>
            </a:r>
            <a:r>
              <a:rPr lang="en-US" sz="2900" dirty="0" smtClean="0"/>
              <a:t> All preventive measures to </a:t>
            </a:r>
            <a:r>
              <a:rPr lang="en-US" sz="2900" b="1" dirty="0" smtClean="0"/>
              <a:t>protect library materials (books &amp; non-book) from deterioration</a:t>
            </a:r>
            <a:r>
              <a:rPr lang="en-US" sz="2900" dirty="0" smtClean="0"/>
              <a:t> and ensure long-term usability.</a:t>
            </a:r>
          </a:p>
          <a:p>
            <a:r>
              <a:rPr lang="en-US" sz="2900" b="1" dirty="0" smtClean="0"/>
              <a:t>Conservation:</a:t>
            </a:r>
            <a:r>
              <a:rPr lang="en-US" sz="2900" dirty="0" smtClean="0"/>
              <a:t> Specialized treatment to </a:t>
            </a:r>
            <a:r>
              <a:rPr lang="en-US" sz="2900" b="1" dirty="0" smtClean="0"/>
              <a:t>repair, restore, or stabilize damaged materials</a:t>
            </a:r>
            <a:r>
              <a:rPr lang="en-US" sz="2900" dirty="0" smtClean="0"/>
              <a:t> while maintaining their original integrity.</a:t>
            </a:r>
          </a:p>
          <a:p>
            <a:r>
              <a:rPr lang="en-US" sz="2900" b="1" dirty="0" smtClean="0"/>
              <a:t>Preservation = Preventive care</a:t>
            </a:r>
            <a:r>
              <a:rPr lang="en-US" sz="2900" dirty="0" smtClean="0"/>
              <a:t>, </a:t>
            </a:r>
            <a:r>
              <a:rPr lang="en-US" sz="2900" b="1" dirty="0" smtClean="0"/>
              <a:t>Conservation = Curative care</a:t>
            </a:r>
            <a:endParaRPr lang="en-US" sz="2900" dirty="0" smtClean="0"/>
          </a:p>
          <a:p>
            <a:r>
              <a:rPr lang="en-US" sz="2900" b="1" dirty="0" smtClean="0"/>
              <a:t>Non-book materials:</a:t>
            </a:r>
            <a:r>
              <a:rPr lang="en-US" sz="2900" dirty="0" smtClean="0"/>
              <a:t> Include </a:t>
            </a:r>
            <a:r>
              <a:rPr lang="en-US" sz="2900" b="1" dirty="0" smtClean="0"/>
              <a:t>maps, manuscripts, photographs, microforms, audiovisual materials, CDs, DVDs, e-resources, and artifacts</a:t>
            </a:r>
            <a:r>
              <a:rPr lang="en-US" sz="2900" dirty="0" smtClean="0"/>
              <a:t>.</a:t>
            </a:r>
          </a:p>
          <a:p>
            <a:endParaRPr lang="en-US" sz="2900" b="1" dirty="0" smtClean="0"/>
          </a:p>
          <a:p>
            <a:r>
              <a:rPr lang="en-US" sz="2900" b="1" dirty="0" smtClean="0"/>
              <a:t> 2. Objectives</a:t>
            </a:r>
          </a:p>
          <a:p>
            <a:r>
              <a:rPr lang="en-US" sz="2900" dirty="0" smtClean="0"/>
              <a:t>Extend the </a:t>
            </a:r>
            <a:r>
              <a:rPr lang="en-US" sz="2900" b="1" dirty="0" smtClean="0"/>
              <a:t>life of all library materials</a:t>
            </a:r>
            <a:r>
              <a:rPr lang="en-US" sz="2900" dirty="0" smtClean="0"/>
              <a:t>.</a:t>
            </a:r>
          </a:p>
          <a:p>
            <a:r>
              <a:rPr lang="en-US" sz="2900" dirty="0" smtClean="0"/>
              <a:t>Ensure </a:t>
            </a:r>
            <a:r>
              <a:rPr lang="en-US" sz="2900" b="1" dirty="0" smtClean="0"/>
              <a:t>accessibility for current and future users</a:t>
            </a:r>
            <a:r>
              <a:rPr lang="en-US" sz="2900" dirty="0" smtClean="0"/>
              <a:t>.</a:t>
            </a:r>
          </a:p>
          <a:p>
            <a:r>
              <a:rPr lang="en-US" sz="2900" dirty="0" smtClean="0"/>
              <a:t>Protect </a:t>
            </a:r>
            <a:r>
              <a:rPr lang="en-US" sz="2900" b="1" dirty="0" smtClean="0"/>
              <a:t>rare, valuable, or historical items</a:t>
            </a:r>
            <a:r>
              <a:rPr lang="en-US" sz="2900" dirty="0" smtClean="0"/>
              <a:t>.</a:t>
            </a:r>
          </a:p>
          <a:p>
            <a:r>
              <a:rPr lang="en-US" sz="2900" dirty="0" smtClean="0"/>
              <a:t>Prevent </a:t>
            </a:r>
            <a:r>
              <a:rPr lang="en-US" sz="2900" b="1" dirty="0" smtClean="0"/>
              <a:t>physical, chemical, or biological deterioration</a:t>
            </a:r>
            <a:r>
              <a:rPr lang="en-US" sz="2900" dirty="0" smtClean="0"/>
              <a:t>.</a:t>
            </a:r>
          </a:p>
          <a:p>
            <a:r>
              <a:rPr lang="en-US" sz="2900" dirty="0" smtClean="0"/>
              <a:t>Maintain </a:t>
            </a:r>
            <a:r>
              <a:rPr lang="en-US" sz="2900" b="1" dirty="0" smtClean="0"/>
              <a:t>usability of non-book formats</a:t>
            </a:r>
            <a:r>
              <a:rPr lang="en-US" sz="2900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4. Methods of Preservation</a:t>
            </a:r>
          </a:p>
          <a:p>
            <a:r>
              <a:rPr lang="en-US" dirty="0" smtClean="0"/>
              <a:t>Proper </a:t>
            </a:r>
            <a:r>
              <a:rPr lang="en-US" b="1" dirty="0" smtClean="0"/>
              <a:t>shelving and storage</a:t>
            </a:r>
            <a:r>
              <a:rPr lang="en-US" dirty="0" smtClean="0"/>
              <a:t> for books and non-book items.</a:t>
            </a:r>
          </a:p>
          <a:p>
            <a:r>
              <a:rPr lang="en-US" dirty="0" smtClean="0"/>
              <a:t>Control </a:t>
            </a:r>
            <a:r>
              <a:rPr lang="en-US" b="1" dirty="0" smtClean="0"/>
              <a:t>temperature, humidity, and lighting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Use </a:t>
            </a:r>
            <a:r>
              <a:rPr lang="en-US" b="1" dirty="0" smtClean="0"/>
              <a:t>protective covers, acid-free materials, archival boxes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Cleaning and dusting</a:t>
            </a:r>
            <a:r>
              <a:rPr lang="en-US" dirty="0" smtClean="0"/>
              <a:t> regularly.</a:t>
            </a:r>
          </a:p>
          <a:p>
            <a:r>
              <a:rPr lang="en-US" b="1" dirty="0" smtClean="0"/>
              <a:t>Pest control</a:t>
            </a:r>
            <a:r>
              <a:rPr lang="en-US" dirty="0" smtClean="0"/>
              <a:t> and disaster preparedness.</a:t>
            </a:r>
          </a:p>
          <a:p>
            <a:r>
              <a:rPr lang="en-US" b="1" dirty="0" smtClean="0"/>
              <a:t>Digitization</a:t>
            </a:r>
            <a:r>
              <a:rPr lang="en-US" dirty="0" smtClean="0"/>
              <a:t> for fragile or high-use items.</a:t>
            </a:r>
          </a:p>
          <a:p>
            <a:endParaRPr lang="en-US" dirty="0" smtClean="0"/>
          </a:p>
          <a:p>
            <a:r>
              <a:rPr lang="en-US" b="1" dirty="0" smtClean="0"/>
              <a:t>5. Methods of Conservation</a:t>
            </a:r>
          </a:p>
          <a:p>
            <a:r>
              <a:rPr lang="en-US" b="1" dirty="0" smtClean="0"/>
              <a:t>Books:</a:t>
            </a:r>
            <a:r>
              <a:rPr lang="en-US" dirty="0" smtClean="0"/>
              <a:t> Repair torn pages, rebind, deacidify, restore covers.</a:t>
            </a:r>
          </a:p>
          <a:p>
            <a:endParaRPr lang="en-US" dirty="0" smtClean="0"/>
          </a:p>
          <a:p>
            <a:r>
              <a:rPr lang="en-US" b="1" dirty="0" smtClean="0"/>
              <a:t>Non-book Materials:</a:t>
            </a:r>
            <a:endParaRPr lang="en-US" dirty="0" smtClean="0"/>
          </a:p>
          <a:p>
            <a:pPr lvl="1"/>
            <a:r>
              <a:rPr lang="en-US" dirty="0" smtClean="0"/>
              <a:t>Photographs: Use archival sleeves, avoid light exposure.</a:t>
            </a:r>
          </a:p>
          <a:p>
            <a:pPr lvl="1"/>
            <a:r>
              <a:rPr lang="en-US" dirty="0" smtClean="0"/>
              <a:t>Maps &amp; Manuscripts: Encapsulation, flattening, repairing tears.</a:t>
            </a:r>
          </a:p>
          <a:p>
            <a:pPr lvl="1"/>
            <a:r>
              <a:rPr lang="en-US" dirty="0" smtClean="0"/>
              <a:t>Microforms/Films: Proper storage in cool, dry conditions; duplication.</a:t>
            </a:r>
          </a:p>
          <a:p>
            <a:pPr lvl="1"/>
            <a:r>
              <a:rPr lang="en-US" dirty="0" smtClean="0"/>
              <a:t>CDs/DVDs &amp; Digital Media: Cleaning, </a:t>
            </a:r>
            <a:r>
              <a:rPr lang="en-US" dirty="0" err="1" smtClean="0"/>
              <a:t>remastering</a:t>
            </a:r>
            <a:r>
              <a:rPr lang="en-US" dirty="0" smtClean="0"/>
              <a:t>, and migrating to new formats.</a:t>
            </a:r>
          </a:p>
          <a:p>
            <a:pPr lvl="1"/>
            <a:r>
              <a:rPr lang="en-US" dirty="0" smtClean="0"/>
              <a:t>Artifacts: Stabilization and controlled storage conditions.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Preservation and Conservation of Rare &amp; Archival Materials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sz="2300" b="1" dirty="0" smtClean="0"/>
              <a:t>Preservation and Conservation of Rare &amp; Archival Materials </a:t>
            </a:r>
          </a:p>
          <a:p>
            <a:r>
              <a:rPr lang="en-US" sz="2300" b="1" dirty="0" smtClean="0"/>
              <a:t>1. Concept</a:t>
            </a:r>
          </a:p>
          <a:p>
            <a:r>
              <a:rPr lang="en-US" sz="2300" dirty="0" smtClean="0"/>
              <a:t>Rare and archival materials include manuscripts, rare books, maps, letters, photographs, official records, and historical documents that are unique, valuable, and irreplaceable.</a:t>
            </a:r>
          </a:p>
          <a:p>
            <a:r>
              <a:rPr lang="en-US" sz="2300" dirty="0" smtClean="0"/>
              <a:t>Preservation: Preventive measures to protect from deterioration and ensure long-term usability.</a:t>
            </a:r>
          </a:p>
          <a:p>
            <a:endParaRPr lang="en-US" sz="2300" dirty="0" smtClean="0"/>
          </a:p>
          <a:p>
            <a:r>
              <a:rPr lang="en-US" sz="2300" dirty="0" smtClean="0"/>
              <a:t>Conservation: Specialized treatment to repair, restore, and stabilize damaged materials while maintaining authenticity.</a:t>
            </a:r>
          </a:p>
          <a:p>
            <a:r>
              <a:rPr lang="en-US" sz="2300" dirty="0" smtClean="0"/>
              <a:t>Key difference: Preservation prevents damage, Conservation repairs damage.</a:t>
            </a:r>
          </a:p>
          <a:p>
            <a:endParaRPr lang="en-US" sz="2300" dirty="0" smtClean="0"/>
          </a:p>
          <a:p>
            <a:r>
              <a:rPr lang="en-US" sz="2300" b="1" dirty="0" smtClean="0"/>
              <a:t>2. Objectives</a:t>
            </a:r>
          </a:p>
          <a:p>
            <a:r>
              <a:rPr lang="en-US" sz="2300" dirty="0" smtClean="0"/>
              <a:t>Ensure long-term survival of unique and valuable materials.</a:t>
            </a:r>
          </a:p>
          <a:p>
            <a:r>
              <a:rPr lang="en-US" sz="2300" dirty="0" smtClean="0"/>
              <a:t>Maintain historical, cultural, and intellectual value.</a:t>
            </a:r>
          </a:p>
          <a:p>
            <a:r>
              <a:rPr lang="en-US" sz="2300" dirty="0" smtClean="0"/>
              <a:t>Prevent physical, chemical, and biological deterioration.</a:t>
            </a:r>
          </a:p>
          <a:p>
            <a:r>
              <a:rPr lang="en-US" sz="2300" dirty="0" smtClean="0"/>
              <a:t>Make materials accessible to researchers without causing harm.</a:t>
            </a:r>
          </a:p>
          <a:p>
            <a:r>
              <a:rPr lang="en-US" sz="2300" dirty="0" smtClean="0"/>
              <a:t>Protect national, institutional, and cultural heritage.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Library Resources  Threats: Causes, and Preservation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rmAutofit fontScale="25000" lnSpcReduction="20000"/>
          </a:bodyPr>
          <a:lstStyle/>
          <a:p>
            <a:r>
              <a:rPr lang="en-US" sz="7200" b="1" dirty="0" smtClean="0"/>
              <a:t>Library Resources  Threats : Causes, and Preservation</a:t>
            </a:r>
          </a:p>
          <a:p>
            <a:r>
              <a:rPr lang="en-US" sz="7200" b="1" dirty="0" smtClean="0"/>
              <a:t>1. Concept</a:t>
            </a:r>
          </a:p>
          <a:p>
            <a:r>
              <a:rPr lang="en-US" sz="7200" b="1" dirty="0" smtClean="0"/>
              <a:t>Library Resources:</a:t>
            </a:r>
            <a:r>
              <a:rPr lang="en-US" sz="7200" dirty="0" smtClean="0"/>
              <a:t> Include books, periodicals, manuscripts, maps, audiovisual materials, digital resources, and archival materials.</a:t>
            </a:r>
          </a:p>
          <a:p>
            <a:r>
              <a:rPr lang="en-US" sz="7200" dirty="0" smtClean="0"/>
              <a:t>These resources are vital for education, research, and cultural preservation.</a:t>
            </a:r>
          </a:p>
          <a:p>
            <a:endParaRPr lang="en-US" sz="7200" dirty="0" smtClean="0"/>
          </a:p>
          <a:p>
            <a:r>
              <a:rPr lang="en-US" sz="7200" b="1" dirty="0" smtClean="0"/>
              <a:t>Threats:</a:t>
            </a:r>
            <a:r>
              <a:rPr lang="en-US" sz="7200" dirty="0" smtClean="0"/>
              <a:t> Any factor that endangers their integrity, usability, or accessibility.</a:t>
            </a:r>
          </a:p>
          <a:p>
            <a:endParaRPr lang="en-US" sz="7200" dirty="0" smtClean="0"/>
          </a:p>
          <a:p>
            <a:r>
              <a:rPr lang="en-US" sz="7200" b="1" dirty="0" smtClean="0"/>
              <a:t>Preservation:</a:t>
            </a:r>
            <a:r>
              <a:rPr lang="en-US" sz="7200" dirty="0" smtClean="0"/>
              <a:t> Measures to protect resources from damage, loss, or deterioration.</a:t>
            </a:r>
          </a:p>
          <a:p>
            <a:endParaRPr lang="en-US" sz="7200" dirty="0" smtClean="0"/>
          </a:p>
          <a:p>
            <a:r>
              <a:rPr lang="en-US" sz="7200" b="1" dirty="0" smtClean="0"/>
              <a:t> 2. Common Threats to Library Resources</a:t>
            </a:r>
          </a:p>
          <a:p>
            <a:endParaRPr lang="en-US" sz="7200" b="1" dirty="0" smtClean="0"/>
          </a:p>
          <a:p>
            <a:r>
              <a:rPr lang="en-US" sz="7200" dirty="0" smtClean="0"/>
              <a:t>Threat Examples</a:t>
            </a:r>
          </a:p>
          <a:p>
            <a:r>
              <a:rPr lang="en-US" sz="7200" b="1" dirty="0" smtClean="0"/>
              <a:t>Physical Damage </a:t>
            </a:r>
            <a:r>
              <a:rPr lang="en-US" sz="7200" dirty="0" smtClean="0"/>
              <a:t>Torn pages, broken bindings, mishandling, vandalism</a:t>
            </a:r>
          </a:p>
          <a:p>
            <a:r>
              <a:rPr lang="en-US" sz="7200" b="1" dirty="0" smtClean="0"/>
              <a:t>Environmental Hazards </a:t>
            </a:r>
            <a:r>
              <a:rPr lang="en-US" sz="7200" dirty="0" smtClean="0"/>
              <a:t>Fire, flood, water leakage, high humidity, extreme temperature</a:t>
            </a:r>
          </a:p>
          <a:p>
            <a:r>
              <a:rPr lang="en-US" sz="7200" b="1" dirty="0" smtClean="0"/>
              <a:t>Biological Threats </a:t>
            </a:r>
            <a:r>
              <a:rPr lang="en-US" sz="7200" dirty="0" smtClean="0"/>
              <a:t>Mold, fungi, insects, rodents, pests</a:t>
            </a:r>
          </a:p>
          <a:p>
            <a:r>
              <a:rPr lang="en-US" sz="7200" b="1" dirty="0" smtClean="0"/>
              <a:t>Chemical Deterioration </a:t>
            </a:r>
            <a:r>
              <a:rPr lang="en-US" sz="7200" dirty="0" smtClean="0"/>
              <a:t>Acidic paper, ink fading, pollution, discoloration</a:t>
            </a:r>
          </a:p>
          <a:p>
            <a:r>
              <a:rPr lang="en-US" sz="7200" b="1" dirty="0" smtClean="0"/>
              <a:t>Human Factors </a:t>
            </a:r>
            <a:r>
              <a:rPr lang="en-US" sz="7200" dirty="0" smtClean="0"/>
              <a:t>Theft, negligence, careless handling, loss during circulation</a:t>
            </a:r>
          </a:p>
          <a:p>
            <a:r>
              <a:rPr lang="en-US" sz="7200" b="1" dirty="0" smtClean="0"/>
              <a:t>Technological Threats </a:t>
            </a:r>
            <a:r>
              <a:rPr lang="en-US" sz="7200" dirty="0" smtClean="0"/>
              <a:t>Data loss, obsolescence of digital formats, hardware/software failure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 fontScale="25000" lnSpcReduction="20000"/>
          </a:bodyPr>
          <a:lstStyle/>
          <a:p>
            <a:r>
              <a:rPr lang="en-US" sz="7200" b="1" dirty="0" smtClean="0"/>
              <a:t>3. Causes of Threats</a:t>
            </a:r>
          </a:p>
          <a:p>
            <a:r>
              <a:rPr lang="en-US" sz="7200" b="1" dirty="0" smtClean="0"/>
              <a:t>Natural Causes:</a:t>
            </a:r>
            <a:r>
              <a:rPr lang="en-US" sz="7200" dirty="0" smtClean="0"/>
              <a:t> Fire, flood, earthquake, storms.</a:t>
            </a:r>
          </a:p>
          <a:p>
            <a:r>
              <a:rPr lang="en-US" sz="7200" b="1" dirty="0" smtClean="0"/>
              <a:t>Environmental Causes:</a:t>
            </a:r>
            <a:r>
              <a:rPr lang="en-US" sz="7200" dirty="0" smtClean="0"/>
              <a:t> Poor lighting, high/low humidity, temperature fluctuations, dust, pollution.</a:t>
            </a:r>
          </a:p>
          <a:p>
            <a:r>
              <a:rPr lang="en-US" sz="7200" b="1" dirty="0" smtClean="0"/>
              <a:t>Human Causes:</a:t>
            </a:r>
            <a:r>
              <a:rPr lang="en-US" sz="7200" dirty="0" smtClean="0"/>
              <a:t> Mishandling, overuse, negligence, theft.</a:t>
            </a:r>
          </a:p>
          <a:p>
            <a:r>
              <a:rPr lang="en-US" sz="7200" b="1" dirty="0" smtClean="0"/>
              <a:t>Material Causes:</a:t>
            </a:r>
            <a:r>
              <a:rPr lang="en-US" sz="7200" dirty="0" smtClean="0"/>
              <a:t> Low-quality paper, fragile bindings, acidic ink.</a:t>
            </a:r>
          </a:p>
          <a:p>
            <a:r>
              <a:rPr lang="en-US" sz="7200" b="1" dirty="0" smtClean="0"/>
              <a:t>Technological Causes:</a:t>
            </a:r>
            <a:r>
              <a:rPr lang="en-US" sz="7200" dirty="0" smtClean="0"/>
              <a:t> Obsolete formats, system failure, hacking (digital resources).</a:t>
            </a:r>
          </a:p>
          <a:p>
            <a:endParaRPr lang="en-US" sz="7200" dirty="0" smtClean="0"/>
          </a:p>
          <a:p>
            <a:r>
              <a:rPr lang="en-US" sz="7200" b="1" dirty="0" smtClean="0"/>
              <a:t>4. Preservation Measures</a:t>
            </a:r>
          </a:p>
          <a:p>
            <a:r>
              <a:rPr lang="en-US" sz="7200" dirty="0" smtClean="0"/>
              <a:t>Measure Description</a:t>
            </a:r>
          </a:p>
          <a:p>
            <a:r>
              <a:rPr lang="en-US" sz="7200" b="1" dirty="0" smtClean="0"/>
              <a:t>Proper Storage &amp; Shelving </a:t>
            </a:r>
            <a:r>
              <a:rPr lang="en-US" sz="7200" dirty="0" smtClean="0"/>
              <a:t>Vertical stacking, adequate spacing, support for fragile items</a:t>
            </a:r>
          </a:p>
          <a:p>
            <a:r>
              <a:rPr lang="en-US" sz="7200" b="1" dirty="0" smtClean="0"/>
              <a:t>Environmental Control </a:t>
            </a:r>
            <a:r>
              <a:rPr lang="en-US" sz="7200" dirty="0" smtClean="0"/>
              <a:t>Maintain temperature (18–22°C), humidity (45–55%), proper lighting, dust-free environment</a:t>
            </a:r>
          </a:p>
          <a:p>
            <a:r>
              <a:rPr lang="en-US" sz="7200" b="1" dirty="0" smtClean="0"/>
              <a:t>Pest &amp; Disaster Management </a:t>
            </a:r>
            <a:r>
              <a:rPr lang="en-US" sz="7200" dirty="0" smtClean="0"/>
              <a:t>Regular pest control, fire extinguishers, flood precautions, disaster preparedness plan</a:t>
            </a:r>
          </a:p>
          <a:p>
            <a:r>
              <a:rPr lang="en-US" sz="7200" b="1" dirty="0" smtClean="0"/>
              <a:t>Handling Guidelines </a:t>
            </a:r>
            <a:r>
              <a:rPr lang="en-US" sz="7200" dirty="0" smtClean="0"/>
              <a:t>Staff and user training, gloves, careful circulation, support boards for fragile items</a:t>
            </a:r>
          </a:p>
          <a:p>
            <a:r>
              <a:rPr lang="en-US" sz="7200" b="1" dirty="0" smtClean="0"/>
              <a:t>Protective Materials </a:t>
            </a:r>
            <a:r>
              <a:rPr lang="en-US" sz="7200" dirty="0" smtClean="0"/>
              <a:t>Acid-free folders, boxes, covers, wrappers for rare and archival materials</a:t>
            </a:r>
          </a:p>
          <a:p>
            <a:r>
              <a:rPr lang="en-US" sz="7200" b="1" dirty="0" smtClean="0"/>
              <a:t>Digitization &amp; Backup </a:t>
            </a:r>
            <a:r>
              <a:rPr lang="en-US" sz="7200" dirty="0" smtClean="0"/>
              <a:t>Digital copies for fragile books, e-resources, and archival material</a:t>
            </a:r>
          </a:p>
          <a:p>
            <a:r>
              <a:rPr lang="en-US" sz="7200" b="1" dirty="0" smtClean="0"/>
              <a:t>Regular Monitoring &amp; Maintenance </a:t>
            </a:r>
            <a:r>
              <a:rPr lang="en-US" sz="7200" dirty="0" smtClean="0"/>
              <a:t>Stock verification, periodic inspections, cleaning, and repair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/>
              <a:t>Library Binding of Books : Need and Types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Library Binding of Books</a:t>
            </a:r>
          </a:p>
          <a:p>
            <a:r>
              <a:rPr lang="en-US" sz="1800" b="1" dirty="0" smtClean="0"/>
              <a:t>1. Concept</a:t>
            </a:r>
          </a:p>
          <a:p>
            <a:r>
              <a:rPr lang="en-US" sz="1800" b="1" dirty="0" smtClean="0"/>
              <a:t>Library Binding:</a:t>
            </a:r>
            <a:r>
              <a:rPr lang="en-US" sz="1800" dirty="0" smtClean="0"/>
              <a:t> The process of strengthening, protecting, and repairing books so that they can withstand frequent use in a library environment.</a:t>
            </a:r>
          </a:p>
          <a:p>
            <a:r>
              <a:rPr lang="en-US" sz="1800" dirty="0" smtClean="0"/>
              <a:t>Focuses on durability, longevity, and usability rather than decorative purposes.</a:t>
            </a:r>
          </a:p>
          <a:p>
            <a:endParaRPr lang="en-US" sz="1800" dirty="0" smtClean="0"/>
          </a:p>
          <a:p>
            <a:r>
              <a:rPr lang="en-US" sz="1800" b="1" dirty="0" smtClean="0"/>
              <a:t>2. Need for Library Binding</a:t>
            </a:r>
          </a:p>
          <a:p>
            <a:r>
              <a:rPr lang="en-US" sz="1800" dirty="0" smtClean="0"/>
              <a:t>Protect books from damage due to frequent handling.</a:t>
            </a:r>
          </a:p>
          <a:p>
            <a:r>
              <a:rPr lang="en-US" sz="1800" dirty="0" smtClean="0"/>
              <a:t>Extend the life of books in circulation.</a:t>
            </a:r>
          </a:p>
          <a:p>
            <a:r>
              <a:rPr lang="en-US" sz="1800" dirty="0" smtClean="0"/>
              <a:t>Repair damaged or worn-out books to make them usable again.</a:t>
            </a:r>
          </a:p>
          <a:p>
            <a:r>
              <a:rPr lang="en-US" sz="1800" dirty="0" smtClean="0"/>
              <a:t>Standardize book sizes for easier shelving and storage.</a:t>
            </a:r>
          </a:p>
          <a:p>
            <a:r>
              <a:rPr lang="en-US" sz="1800" dirty="0" smtClean="0"/>
              <a:t>Preserve rare or valuable books for long-term access.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 fontScale="77500" lnSpcReduction="20000"/>
          </a:bodyPr>
          <a:lstStyle/>
          <a:p>
            <a:r>
              <a:rPr lang="en-US" sz="2300" b="1" dirty="0" smtClean="0"/>
              <a:t>. </a:t>
            </a:r>
            <a:r>
              <a:rPr lang="en-US" sz="2600" b="1" dirty="0" smtClean="0"/>
              <a:t>Types of Library Binding</a:t>
            </a:r>
            <a:endParaRPr lang="en-US" sz="2300" b="1" dirty="0" smtClean="0"/>
          </a:p>
          <a:p>
            <a:r>
              <a:rPr lang="en-US" sz="2300" dirty="0" smtClean="0"/>
              <a:t>Type Description</a:t>
            </a:r>
          </a:p>
          <a:p>
            <a:r>
              <a:rPr lang="en-US" sz="2300" b="1" dirty="0" smtClean="0"/>
              <a:t>New Binding  </a:t>
            </a:r>
            <a:r>
              <a:rPr lang="en-US" sz="2300" dirty="0" smtClean="0"/>
              <a:t>Binding freshly published books for library use to make them durable.</a:t>
            </a:r>
          </a:p>
          <a:p>
            <a:r>
              <a:rPr lang="en-US" sz="2300" b="1" dirty="0" smtClean="0"/>
              <a:t>Rebinding / Repair Binding </a:t>
            </a:r>
            <a:r>
              <a:rPr lang="en-US" sz="2300" dirty="0" smtClean="0"/>
              <a:t>Repairing worn-out, damaged, or torn books.</a:t>
            </a:r>
          </a:p>
          <a:p>
            <a:r>
              <a:rPr lang="en-US" sz="2300" b="1" dirty="0" smtClean="0"/>
              <a:t>Case / Hard Binding </a:t>
            </a:r>
            <a:r>
              <a:rPr lang="en-US" sz="2300" dirty="0" smtClean="0"/>
              <a:t>Using hard covers for durability; commonly used for hardcover books.</a:t>
            </a:r>
          </a:p>
          <a:p>
            <a:r>
              <a:rPr lang="en-US" sz="2300" b="1" dirty="0" smtClean="0"/>
              <a:t>Soft / Paper Binding </a:t>
            </a:r>
            <a:r>
              <a:rPr lang="en-US" sz="2300" dirty="0" smtClean="0"/>
              <a:t>Economical, temporary binding for paperback books; less durable.</a:t>
            </a:r>
          </a:p>
          <a:p>
            <a:r>
              <a:rPr lang="en-US" sz="2300" b="1" dirty="0" smtClean="0"/>
              <a:t>Loose Leaf / Spiral Binding </a:t>
            </a:r>
            <a:r>
              <a:rPr lang="en-US" sz="2300" dirty="0" smtClean="0"/>
              <a:t>For reports, manuals, or frequently updated materials.</a:t>
            </a:r>
          </a:p>
          <a:p>
            <a:r>
              <a:rPr lang="en-US" sz="2300" b="1" dirty="0" smtClean="0"/>
              <a:t>Archival Binding </a:t>
            </a:r>
            <a:r>
              <a:rPr lang="en-US" sz="2300" dirty="0" smtClean="0"/>
              <a:t>For rare, valuable, or old books using acid-free and archival-quality materials.</a:t>
            </a:r>
          </a:p>
          <a:p>
            <a:endParaRPr lang="en-US" sz="2300" dirty="0" smtClean="0"/>
          </a:p>
          <a:p>
            <a:r>
              <a:rPr lang="en-US" sz="2300" b="1" dirty="0" smtClean="0"/>
              <a:t>. </a:t>
            </a:r>
            <a:r>
              <a:rPr lang="en-US" sz="2600" b="1" dirty="0" smtClean="0"/>
              <a:t>Binding Materials</a:t>
            </a:r>
            <a:endParaRPr lang="en-US" sz="2300" b="1" dirty="0" smtClean="0"/>
          </a:p>
          <a:p>
            <a:r>
              <a:rPr lang="en-US" sz="2300" dirty="0" smtClean="0"/>
              <a:t>Material Use</a:t>
            </a:r>
          </a:p>
          <a:p>
            <a:r>
              <a:rPr lang="en-US" sz="2300" b="1" dirty="0" smtClean="0"/>
              <a:t>Book Cloth / Buckram </a:t>
            </a:r>
            <a:r>
              <a:rPr lang="en-US" sz="2300" dirty="0" smtClean="0"/>
              <a:t>Durable cloth for hard covers.</a:t>
            </a:r>
          </a:p>
          <a:p>
            <a:r>
              <a:rPr lang="en-US" sz="2300" b="1" dirty="0" smtClean="0"/>
              <a:t>Leather / Faux Leather </a:t>
            </a:r>
            <a:r>
              <a:rPr lang="en-US" sz="2300" dirty="0" smtClean="0"/>
              <a:t>Premium binding for rare or archival books.</a:t>
            </a:r>
          </a:p>
          <a:p>
            <a:r>
              <a:rPr lang="en-US" sz="2300" b="1" dirty="0" smtClean="0"/>
              <a:t>Paper Boards / Cardboard </a:t>
            </a:r>
            <a:r>
              <a:rPr lang="en-US" sz="2300" dirty="0" smtClean="0"/>
              <a:t>Covers for hardback or soft back binding.</a:t>
            </a:r>
          </a:p>
          <a:p>
            <a:r>
              <a:rPr lang="en-US" sz="2300" b="1" dirty="0" smtClean="0"/>
              <a:t>Acid-Free Paper </a:t>
            </a:r>
            <a:r>
              <a:rPr lang="en-US" sz="2300" dirty="0" smtClean="0"/>
              <a:t>For archival and long-lasting binding.</a:t>
            </a:r>
          </a:p>
          <a:p>
            <a:r>
              <a:rPr lang="en-US" sz="2300" b="1" dirty="0" smtClean="0"/>
              <a:t>Glue / Adhesive </a:t>
            </a:r>
            <a:r>
              <a:rPr lang="en-US" sz="2300" dirty="0" smtClean="0"/>
              <a:t>Attaches spine, pages, and cover securely.</a:t>
            </a:r>
          </a:p>
          <a:p>
            <a:r>
              <a:rPr lang="en-US" sz="2300" b="1" dirty="0" smtClean="0"/>
              <a:t>Thread / Sewing Material </a:t>
            </a:r>
            <a:r>
              <a:rPr lang="en-US" sz="2300" dirty="0" smtClean="0"/>
              <a:t>For sewing sections of pages (sewn binding).</a:t>
            </a:r>
          </a:p>
          <a:p>
            <a:r>
              <a:rPr lang="en-US" sz="2300" b="1" dirty="0" smtClean="0"/>
              <a:t>Plastic / Polyester </a:t>
            </a:r>
            <a:r>
              <a:rPr lang="en-US" sz="2300" dirty="0" smtClean="0"/>
              <a:t>For laminated or flexible covers.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/>
          </a:bodyPr>
          <a:lstStyle/>
          <a:p>
            <a:r>
              <a:rPr lang="en-US" sz="1900" b="1" dirty="0" smtClean="0"/>
              <a:t>Binding Process (</a:t>
            </a:r>
            <a:r>
              <a:rPr lang="en-US" sz="1900" b="1" smtClean="0"/>
              <a:t>Step-by-Step)</a:t>
            </a:r>
          </a:p>
          <a:p>
            <a:endParaRPr lang="en-US" sz="1900" b="1" dirty="0" smtClean="0"/>
          </a:p>
          <a:p>
            <a:r>
              <a:rPr lang="en-US" sz="1900" b="1" dirty="0" smtClean="0"/>
              <a:t>Inspection &amp; Preparation:</a:t>
            </a:r>
            <a:r>
              <a:rPr lang="en-US" sz="1900" dirty="0" smtClean="0"/>
              <a:t> Check book condition, remove damaged parts.</a:t>
            </a:r>
          </a:p>
          <a:p>
            <a:r>
              <a:rPr lang="en-US" sz="1900" b="1" dirty="0" smtClean="0"/>
              <a:t>Cleaning &amp; Pressing:</a:t>
            </a:r>
            <a:r>
              <a:rPr lang="en-US" sz="1900" dirty="0" smtClean="0"/>
              <a:t> Clean pages, flatten creases, trim edges if needed.</a:t>
            </a:r>
          </a:p>
          <a:p>
            <a:r>
              <a:rPr lang="en-US" sz="1900" b="1" dirty="0" smtClean="0"/>
              <a:t>Sewing / Gluing:</a:t>
            </a:r>
            <a:r>
              <a:rPr lang="en-US" sz="1900" dirty="0" smtClean="0"/>
              <a:t> Sew or glue pages together (depending on binding type).</a:t>
            </a:r>
          </a:p>
          <a:p>
            <a:r>
              <a:rPr lang="en-US" sz="1900" b="1" dirty="0" smtClean="0"/>
              <a:t>Spine Preparation:</a:t>
            </a:r>
            <a:r>
              <a:rPr lang="en-US" sz="1900" dirty="0" smtClean="0"/>
              <a:t> Strengthen the spine with cloth, leather, or boards.</a:t>
            </a:r>
          </a:p>
          <a:p>
            <a:r>
              <a:rPr lang="en-US" sz="1900" b="1" dirty="0" smtClean="0"/>
              <a:t>Covering:</a:t>
            </a:r>
            <a:r>
              <a:rPr lang="en-US" sz="1900" dirty="0" smtClean="0"/>
              <a:t> Attach hard/soft cover materials to book block.</a:t>
            </a:r>
          </a:p>
          <a:p>
            <a:r>
              <a:rPr lang="en-US" sz="1900" b="1" dirty="0" smtClean="0"/>
              <a:t>Finishing:</a:t>
            </a:r>
            <a:r>
              <a:rPr lang="en-US" sz="1900" dirty="0" smtClean="0"/>
              <a:t> Press the book, smooth edges, and label spine (title, author).</a:t>
            </a:r>
          </a:p>
          <a:p>
            <a:r>
              <a:rPr lang="en-US" sz="1900" b="1" dirty="0" smtClean="0"/>
              <a:t>Drying &amp; Quality Check:</a:t>
            </a:r>
            <a:r>
              <a:rPr lang="en-US" sz="1900" dirty="0" smtClean="0"/>
              <a:t> Ensure adhesive sets, spine is strong, and book is ready for circulation.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6446</Words>
  <Application>Microsoft Office PowerPoint</Application>
  <PresentationFormat>On-screen Show (4:3)</PresentationFormat>
  <Paragraphs>741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Unit –I  Library Planning  : Library Building </vt:lpstr>
      <vt:lpstr>Slide 2</vt:lpstr>
      <vt:lpstr>Slide 3</vt:lpstr>
      <vt:lpstr>Slide 4</vt:lpstr>
      <vt:lpstr>Slide 5</vt:lpstr>
      <vt:lpstr>Library Planning  : Library Furniture</vt:lpstr>
      <vt:lpstr>Slide 7</vt:lpstr>
      <vt:lpstr>Slide 8</vt:lpstr>
      <vt:lpstr>Library Equipment: Requirements and Maintenance </vt:lpstr>
      <vt:lpstr>Slide 10</vt:lpstr>
      <vt:lpstr>Slide 11</vt:lpstr>
      <vt:lpstr> Library Planning : Disaster Management </vt:lpstr>
      <vt:lpstr>Slide 13</vt:lpstr>
      <vt:lpstr>Library Planning: Insurance in Libraries</vt:lpstr>
      <vt:lpstr>Library Planning: Green Libraries </vt:lpstr>
      <vt:lpstr>Slide 16</vt:lpstr>
      <vt:lpstr>Unit –II Library Budgeting and Finance </vt:lpstr>
      <vt:lpstr>Library Budgeting and Techniques</vt:lpstr>
      <vt:lpstr>Library  Budgeting  Techniques</vt:lpstr>
      <vt:lpstr>Library Finance</vt:lpstr>
      <vt:lpstr>3. Allocation of Library Funds </vt:lpstr>
      <vt:lpstr>Library Expenditure and Planning</vt:lpstr>
      <vt:lpstr>3. Types of Library Expenditure</vt:lpstr>
      <vt:lpstr>Planning of Library Expenditure </vt:lpstr>
      <vt:lpstr>Library Auditing and Reporting</vt:lpstr>
      <vt:lpstr>  Types of Library Auditing and  Library Reporting  </vt:lpstr>
      <vt:lpstr>Unit –III General office functions and Library Extension Services</vt:lpstr>
      <vt:lpstr>Annual Reports</vt:lpstr>
      <vt:lpstr>Library Statistics</vt:lpstr>
      <vt:lpstr>Library Extension Services : Its Objectives Need and Types</vt:lpstr>
      <vt:lpstr>Types of Library Extension Services</vt:lpstr>
      <vt:lpstr>Resource Sharing : Methods, procedure and benefits</vt:lpstr>
      <vt:lpstr>Slide 33</vt:lpstr>
      <vt:lpstr>Library Marketing and Publicity</vt:lpstr>
      <vt:lpstr> </vt:lpstr>
      <vt:lpstr>Mobile Library </vt:lpstr>
      <vt:lpstr>Slide 37</vt:lpstr>
      <vt:lpstr>Unit –IV Stock verification </vt:lpstr>
      <vt:lpstr>. Methods of Stock Verification</vt:lpstr>
      <vt:lpstr>Slide 40</vt:lpstr>
      <vt:lpstr>Causes and responsibilities of loss of books </vt:lpstr>
      <vt:lpstr>Slide 42</vt:lpstr>
      <vt:lpstr>Weeding Out of Books  </vt:lpstr>
      <vt:lpstr>Slide 44</vt:lpstr>
      <vt:lpstr>Unit –V Preservation and Conservation of Books </vt:lpstr>
      <vt:lpstr>Slide 46</vt:lpstr>
      <vt:lpstr>Preservation and Conservation of Rare &amp; Archival Materials  </vt:lpstr>
      <vt:lpstr>Library Resources  Threats: Causes, and Preservation </vt:lpstr>
      <vt:lpstr>Slide 49</vt:lpstr>
      <vt:lpstr>Library Binding of Books : Need and Types </vt:lpstr>
      <vt:lpstr>Slide 51</vt:lpstr>
      <vt:lpstr>Slide 52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–I  Library Planning </dc:title>
  <dc:creator>ushaa lis</dc:creator>
  <cp:lastModifiedBy>ushaa lis</cp:lastModifiedBy>
  <cp:revision>67</cp:revision>
  <dcterms:created xsi:type="dcterms:W3CDTF">2006-08-16T00:00:00Z</dcterms:created>
  <dcterms:modified xsi:type="dcterms:W3CDTF">2026-01-30T08:54:52Z</dcterms:modified>
</cp:coreProperties>
</file>