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1"/>
            <a:ext cx="7772400" cy="10668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Unit -1</a:t>
            </a:r>
            <a:br>
              <a:rPr lang="en-US" sz="2000" dirty="0" smtClean="0"/>
            </a:br>
            <a:r>
              <a:rPr lang="en-US" sz="2000" dirty="0" smtClean="0"/>
              <a:t>Introduction to Information Sources </a:t>
            </a:r>
            <a:endParaRPr lang="en-US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676400"/>
            <a:ext cx="8229600" cy="39624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What are Information Sources?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Information sources are materials or tools that provide data, facts, and insights for study, research, and professional work. In a polytechnic environment, such sources support technical education, innovation, and practical problem-solving.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An information source may be printed, digital, or human—anything that helps users obtain reliable information for learning and decision-making.</a:t>
            </a:r>
          </a:p>
          <a:p>
            <a:endParaRPr lang="en-US" sz="1800" dirty="0" smtClean="0">
              <a:solidFill>
                <a:schemeClr val="tx1"/>
              </a:solidFill>
            </a:endParaRPr>
          </a:p>
          <a:p>
            <a:endParaRPr lang="en-US" sz="1800" dirty="0" smtClean="0">
              <a:solidFill>
                <a:schemeClr val="tx1"/>
              </a:solidFill>
            </a:endParaRPr>
          </a:p>
          <a:p>
            <a:pPr algn="l"/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u="sng" dirty="0" smtClean="0"/>
              <a:t>Importance of Information Sources </a:t>
            </a:r>
            <a:endParaRPr lang="en-US" sz="28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292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Information sources are the backbone of knowledge creation, dissemination, and use in any society. Their importance can be understood across intellectual, educational, social, and professional dimensions.</a:t>
            </a:r>
          </a:p>
          <a:p>
            <a:r>
              <a:rPr lang="en-US" b="1" dirty="0" smtClean="0"/>
              <a:t>1. Foundation for Knowledge and Learning</a:t>
            </a:r>
          </a:p>
          <a:p>
            <a:r>
              <a:rPr lang="en-US" dirty="0" smtClean="0"/>
              <a:t>Information sources—such as books, journals, databases, archives, and digital repositories—provide </a:t>
            </a:r>
            <a:r>
              <a:rPr lang="en-US" b="1" dirty="0" smtClean="0"/>
              <a:t>authoritative and structured knowledge</a:t>
            </a:r>
            <a:r>
              <a:rPr lang="en-US" dirty="0" smtClean="0"/>
              <a:t>. They support formal education, lifelong learning, and independent inquiry by allowing users to move beyond opinion to evidence-based understanding.</a:t>
            </a:r>
          </a:p>
          <a:p>
            <a:r>
              <a:rPr lang="en-US" b="1" dirty="0" smtClean="0"/>
              <a:t>2. Support for Research and Innovation</a:t>
            </a:r>
          </a:p>
          <a:p>
            <a:r>
              <a:rPr lang="en-US" dirty="0" smtClean="0"/>
              <a:t>Reliable information sources enable researchers to:</a:t>
            </a:r>
          </a:p>
          <a:p>
            <a:r>
              <a:rPr lang="en-US" dirty="0" smtClean="0"/>
              <a:t>Build upon existing scholarship</a:t>
            </a:r>
          </a:p>
          <a:p>
            <a:r>
              <a:rPr lang="en-US" dirty="0" smtClean="0"/>
              <a:t>Avoid duplication of work</a:t>
            </a:r>
          </a:p>
          <a:p>
            <a:r>
              <a:rPr lang="en-US" dirty="0" smtClean="0"/>
              <a:t>Identify research gaps</a:t>
            </a:r>
          </a:p>
          <a:p>
            <a:r>
              <a:rPr lang="en-US" dirty="0" smtClean="0"/>
              <a:t>Validate findings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632460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/>
              <a:t>3.Decision-Making and Problem Solving</a:t>
            </a:r>
          </a:p>
          <a:p>
            <a:r>
              <a:rPr lang="en-US" dirty="0" smtClean="0"/>
              <a:t>In professional, governmental, and personal contexts, information sources inform </a:t>
            </a:r>
            <a:r>
              <a:rPr lang="en-US" b="1" dirty="0" smtClean="0"/>
              <a:t>sound decision-making</a:t>
            </a:r>
            <a:r>
              <a:rPr lang="en-US" dirty="0" smtClean="0"/>
              <a:t>. Accurate data, statistics, standards, and reports reduce uncertainty and risk, leading to better policies, strategies, and outcomes.</a:t>
            </a:r>
          </a:p>
          <a:p>
            <a:r>
              <a:rPr lang="en-US" b="1" dirty="0" smtClean="0"/>
              <a:t>4. Preservation of Knowledge and Cultural Memory</a:t>
            </a:r>
          </a:p>
          <a:p>
            <a:r>
              <a:rPr lang="en-US" dirty="0" smtClean="0"/>
              <a:t>Libraries, archives, and museums act as custodians of information sources that preserve:</a:t>
            </a:r>
          </a:p>
          <a:p>
            <a:r>
              <a:rPr lang="en-US" dirty="0" smtClean="0"/>
              <a:t>Historical records</a:t>
            </a:r>
          </a:p>
          <a:p>
            <a:r>
              <a:rPr lang="en-US" dirty="0" smtClean="0"/>
              <a:t>Cultural heritage</a:t>
            </a:r>
          </a:p>
          <a:p>
            <a:r>
              <a:rPr lang="en-US" dirty="0" smtClean="0"/>
              <a:t>Indigenous and local knowledge</a:t>
            </a:r>
          </a:p>
          <a:p>
            <a:r>
              <a:rPr lang="en-US" dirty="0" smtClean="0"/>
              <a:t>This preservation ensures continuity between past, present, and future generations.</a:t>
            </a:r>
          </a:p>
          <a:p>
            <a:r>
              <a:rPr lang="en-US" b="1" dirty="0" smtClean="0"/>
              <a:t>5. Promotion of Information Literacy and Critical Thinking</a:t>
            </a:r>
          </a:p>
          <a:p>
            <a:r>
              <a:rPr lang="en-US" dirty="0" smtClean="0"/>
              <a:t>Exposure to diverse information sources helps users learn to:</a:t>
            </a:r>
          </a:p>
          <a:p>
            <a:r>
              <a:rPr lang="en-US" dirty="0" smtClean="0"/>
              <a:t>Evaluate credibility and bias</a:t>
            </a:r>
          </a:p>
          <a:p>
            <a:r>
              <a:rPr lang="en-US" dirty="0" smtClean="0"/>
              <a:t>Compare perspectives</a:t>
            </a:r>
          </a:p>
          <a:p>
            <a:r>
              <a:rPr lang="en-US" dirty="0" smtClean="0"/>
              <a:t>Distinguish facts from misinformation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 fontScale="77500" lnSpcReduction="20000"/>
          </a:bodyPr>
          <a:lstStyle/>
          <a:p>
            <a:r>
              <a:rPr lang="en-US" sz="2900" b="1" dirty="0" smtClean="0"/>
              <a:t>6. Academic Integrity and Ethical Use of Information</a:t>
            </a:r>
          </a:p>
          <a:p>
            <a:r>
              <a:rPr lang="en-US" sz="2900" dirty="0" smtClean="0"/>
              <a:t>Information sources enable proper citation, attribution, and respect for intellectual property. They form the basis of </a:t>
            </a:r>
            <a:r>
              <a:rPr lang="en-US" sz="2900" b="1" dirty="0" smtClean="0"/>
              <a:t>ethical scholarship</a:t>
            </a:r>
            <a:r>
              <a:rPr lang="en-US" sz="2900" dirty="0" smtClean="0"/>
              <a:t> and discourage plagiarism.</a:t>
            </a:r>
          </a:p>
          <a:p>
            <a:r>
              <a:rPr lang="en-US" sz="2900" b="1" dirty="0" smtClean="0"/>
              <a:t>7. Social and Economic Development</a:t>
            </a:r>
          </a:p>
          <a:p>
            <a:r>
              <a:rPr lang="en-US" sz="2900" dirty="0" smtClean="0"/>
              <a:t>Access to quality information sources supports:</a:t>
            </a:r>
          </a:p>
          <a:p>
            <a:r>
              <a:rPr lang="en-US" sz="2900" dirty="0" smtClean="0"/>
              <a:t>Education and workforce development</a:t>
            </a:r>
          </a:p>
          <a:p>
            <a:r>
              <a:rPr lang="en-US" sz="2900" dirty="0" smtClean="0"/>
              <a:t>Scientific and technological progress</a:t>
            </a:r>
          </a:p>
          <a:p>
            <a:r>
              <a:rPr lang="en-US" sz="2900" dirty="0" smtClean="0"/>
              <a:t>Informed citizenship and democratic participation</a:t>
            </a:r>
          </a:p>
          <a:p>
            <a:r>
              <a:rPr lang="en-US" sz="2900" dirty="0" smtClean="0"/>
              <a:t>Societies with strong information infrastructures are better equipped to innovate and adapt.</a:t>
            </a:r>
          </a:p>
          <a:p>
            <a:r>
              <a:rPr lang="en-US" sz="2900" b="1" dirty="0" smtClean="0"/>
              <a:t>8. Equity and Access to Knowledge</a:t>
            </a:r>
          </a:p>
          <a:p>
            <a:r>
              <a:rPr lang="en-US" sz="2900" dirty="0" smtClean="0"/>
              <a:t>Libraries and open information sources play a crucial role in </a:t>
            </a:r>
            <a:r>
              <a:rPr lang="en-US" sz="2900" b="1" dirty="0" smtClean="0"/>
              <a:t>reducing information inequality</a:t>
            </a:r>
            <a:r>
              <a:rPr lang="en-US" sz="2900" dirty="0" smtClean="0"/>
              <a:t> by providing access regardless of socioeconomic status, location, or background.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391400" cy="334962"/>
          </a:xfrm>
        </p:spPr>
        <p:txBody>
          <a:bodyPr>
            <a:normAutofit fontScale="90000"/>
          </a:bodyPr>
          <a:lstStyle/>
          <a:p>
            <a:r>
              <a:rPr lang="en-US" sz="2800" dirty="0" smtClean="0"/>
              <a:t>Types of Information Sources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943600"/>
          </a:xfrm>
        </p:spPr>
        <p:txBody>
          <a:bodyPr>
            <a:normAutofit fontScale="62500" lnSpcReduction="20000"/>
          </a:bodyPr>
          <a:lstStyle/>
          <a:p>
            <a:r>
              <a:rPr lang="en-US" sz="2600" dirty="0" smtClean="0"/>
              <a:t>In Library and Information Science, information sources are commonly classified based on the </a:t>
            </a:r>
            <a:r>
              <a:rPr lang="en-US" sz="2600" b="1" dirty="0" smtClean="0"/>
              <a:t>level of information processing and originality</a:t>
            </a:r>
            <a:r>
              <a:rPr lang="en-US" sz="2600" dirty="0" smtClean="0"/>
              <a:t>. The most widely accepted classification is:</a:t>
            </a:r>
            <a:br>
              <a:rPr lang="en-US" sz="2600" dirty="0" smtClean="0"/>
            </a:br>
            <a:r>
              <a:rPr lang="en-US" sz="2600" b="1" dirty="0" smtClean="0"/>
              <a:t>Primary, Secondary, and Tertiary Sources</a:t>
            </a:r>
            <a:r>
              <a:rPr lang="en-US" sz="2600" dirty="0" smtClean="0"/>
              <a:t>.</a:t>
            </a:r>
            <a:br>
              <a:rPr lang="en-US" sz="2600" dirty="0" smtClean="0"/>
            </a:br>
            <a:r>
              <a:rPr lang="en-US" sz="2600" dirty="0" smtClean="0"/>
              <a:t>For completeness, modern LIS also recognizes </a:t>
            </a:r>
            <a:r>
              <a:rPr lang="en-US" sz="2600" b="1" dirty="0" smtClean="0"/>
              <a:t>Digital and Non-documentary sources</a:t>
            </a:r>
            <a:r>
              <a:rPr lang="en-US" sz="2600" dirty="0" smtClean="0"/>
              <a:t>.</a:t>
            </a:r>
          </a:p>
          <a:p>
            <a:r>
              <a:rPr lang="en-US" sz="2600" b="1" dirty="0" smtClean="0"/>
              <a:t>1. Primary Information Sources</a:t>
            </a:r>
          </a:p>
          <a:p>
            <a:r>
              <a:rPr lang="en-US" sz="2600" b="1" dirty="0" smtClean="0"/>
              <a:t>Meaning</a:t>
            </a:r>
          </a:p>
          <a:p>
            <a:r>
              <a:rPr lang="en-US" sz="2600" dirty="0" smtClean="0"/>
              <a:t>Primary sources are </a:t>
            </a:r>
            <a:r>
              <a:rPr lang="en-US" sz="2600" b="1" dirty="0" smtClean="0"/>
              <a:t>original, first-hand records of new knowledge or information</a:t>
            </a:r>
            <a:r>
              <a:rPr lang="en-US" sz="2600" dirty="0" smtClean="0"/>
              <a:t>. They present information directly from the creator without interpretation or condensation.</a:t>
            </a:r>
          </a:p>
          <a:p>
            <a:r>
              <a:rPr lang="en-US" sz="2600" b="1" dirty="0" smtClean="0"/>
              <a:t>Characteristics</a:t>
            </a:r>
          </a:p>
          <a:p>
            <a:r>
              <a:rPr lang="en-US" sz="2600" dirty="0" smtClean="0"/>
              <a:t>Contain </a:t>
            </a:r>
            <a:r>
              <a:rPr lang="en-US" sz="2600" b="1" dirty="0" smtClean="0"/>
              <a:t>original research or creative work</a:t>
            </a:r>
            <a:endParaRPr lang="en-US" sz="2600" dirty="0" smtClean="0"/>
          </a:p>
          <a:p>
            <a:r>
              <a:rPr lang="en-US" sz="2600" dirty="0" smtClean="0"/>
              <a:t>First appearance of ideas, data, or findings</a:t>
            </a:r>
          </a:p>
          <a:p>
            <a:r>
              <a:rPr lang="en-US" sz="2600" dirty="0" smtClean="0"/>
              <a:t>Highly specific and detailed</a:t>
            </a:r>
          </a:p>
          <a:p>
            <a:r>
              <a:rPr lang="en-US" sz="2600" dirty="0" smtClean="0"/>
              <a:t>Used mainly for research and scholarly work</a:t>
            </a:r>
          </a:p>
          <a:p>
            <a:r>
              <a:rPr lang="en-US" sz="2600" dirty="0" smtClean="0"/>
              <a:t>Require critical evaluation by the user</a:t>
            </a:r>
          </a:p>
          <a:p>
            <a:r>
              <a:rPr lang="en-US" sz="2600" b="1" dirty="0" smtClean="0"/>
              <a:t>Examples</a:t>
            </a:r>
          </a:p>
          <a:p>
            <a:r>
              <a:rPr lang="en-US" sz="2600" dirty="0" smtClean="0"/>
              <a:t>Research journal articles</a:t>
            </a:r>
          </a:p>
          <a:p>
            <a:r>
              <a:rPr lang="en-US" sz="2600" dirty="0" smtClean="0"/>
              <a:t>Theses and dissertations</a:t>
            </a:r>
          </a:p>
          <a:p>
            <a:r>
              <a:rPr lang="en-US" sz="2600" dirty="0" smtClean="0"/>
              <a:t>Conference papers and proceedings</a:t>
            </a:r>
          </a:p>
          <a:p>
            <a:r>
              <a:rPr lang="en-US" sz="2600" dirty="0" smtClean="0"/>
              <a:t>Technical and research reports</a:t>
            </a:r>
          </a:p>
          <a:p>
            <a:r>
              <a:rPr lang="en-US" sz="2600" dirty="0" smtClean="0"/>
              <a:t>Patents</a:t>
            </a:r>
          </a:p>
          <a:p>
            <a:r>
              <a:rPr lang="en-US" sz="2600" dirty="0" smtClean="0"/>
              <a:t>Original literary works (novels, poems, plays)</a:t>
            </a:r>
          </a:p>
          <a:p>
            <a:r>
              <a:rPr lang="en-US" sz="2600" dirty="0" smtClean="0"/>
              <a:t>Manuscripts, letters, diaries</a:t>
            </a:r>
          </a:p>
          <a:p>
            <a:r>
              <a:rPr lang="en-US" sz="2600" dirty="0" smtClean="0"/>
              <a:t>Raw data and datasets</a:t>
            </a:r>
          </a:p>
          <a:p>
            <a:endParaRPr lang="en-US" sz="21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6324600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 smtClean="0"/>
              <a:t>2. </a:t>
            </a:r>
            <a:r>
              <a:rPr lang="en-US" sz="2900" b="1" dirty="0" smtClean="0"/>
              <a:t>Secondary Information Sources</a:t>
            </a:r>
          </a:p>
          <a:p>
            <a:r>
              <a:rPr lang="en-US" sz="2600" b="1" dirty="0" smtClean="0"/>
              <a:t>Meaning</a:t>
            </a:r>
          </a:p>
          <a:p>
            <a:r>
              <a:rPr lang="en-US" sz="2600" dirty="0" smtClean="0"/>
              <a:t>Secondary sources are those that </a:t>
            </a:r>
            <a:r>
              <a:rPr lang="en-US" sz="2600" b="1" dirty="0" smtClean="0"/>
              <a:t>analyze, interpret, evaluate, or summarize information derived from primary sources</a:t>
            </a:r>
            <a:r>
              <a:rPr lang="en-US" sz="2600" dirty="0" smtClean="0"/>
              <a:t>.</a:t>
            </a:r>
          </a:p>
          <a:p>
            <a:r>
              <a:rPr lang="en-US" sz="2600" b="1" dirty="0" smtClean="0"/>
              <a:t>Characteristics</a:t>
            </a:r>
          </a:p>
          <a:p>
            <a:r>
              <a:rPr lang="en-US" sz="2600" dirty="0" smtClean="0"/>
              <a:t>Do not present new information</a:t>
            </a:r>
          </a:p>
          <a:p>
            <a:r>
              <a:rPr lang="en-US" sz="2600" dirty="0" smtClean="0"/>
              <a:t>Help users understand and locate primary sources</a:t>
            </a:r>
          </a:p>
          <a:p>
            <a:r>
              <a:rPr lang="en-US" sz="2600" dirty="0" smtClean="0"/>
              <a:t>Organized and structured</a:t>
            </a:r>
          </a:p>
          <a:p>
            <a:r>
              <a:rPr lang="en-US" sz="2600" dirty="0" smtClean="0"/>
              <a:t>Save time and effort in research</a:t>
            </a:r>
          </a:p>
          <a:p>
            <a:r>
              <a:rPr lang="en-US" sz="2600" dirty="0" smtClean="0"/>
              <a:t>Provide critical commentary or synthesis</a:t>
            </a:r>
          </a:p>
          <a:p>
            <a:r>
              <a:rPr lang="en-US" sz="2600" b="1" dirty="0" smtClean="0"/>
              <a:t>Examples</a:t>
            </a:r>
          </a:p>
          <a:p>
            <a:r>
              <a:rPr lang="en-US" sz="2600" dirty="0" smtClean="0"/>
              <a:t>Review articles</a:t>
            </a:r>
          </a:p>
          <a:p>
            <a:r>
              <a:rPr lang="en-US" sz="2600" dirty="0" smtClean="0"/>
              <a:t>Textbooks</a:t>
            </a:r>
          </a:p>
          <a:p>
            <a:r>
              <a:rPr lang="en-US" sz="2600" dirty="0" smtClean="0"/>
              <a:t>Reference books like biographies</a:t>
            </a:r>
          </a:p>
          <a:p>
            <a:r>
              <a:rPr lang="en-US" sz="2600" dirty="0" smtClean="0"/>
              <a:t>Critical essays and commentaries</a:t>
            </a:r>
          </a:p>
          <a:p>
            <a:r>
              <a:rPr lang="en-US" sz="2600" dirty="0" smtClean="0"/>
              <a:t>Historical analyses</a:t>
            </a:r>
          </a:p>
          <a:p>
            <a:r>
              <a:rPr lang="en-US" sz="2600" dirty="0" smtClean="0"/>
              <a:t>Systematic reviews and meta-analyses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24840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/>
              <a:t>3. </a:t>
            </a:r>
            <a:r>
              <a:rPr lang="en-US" sz="2900" b="1" dirty="0" smtClean="0"/>
              <a:t>Tertiary Information Sources</a:t>
            </a:r>
          </a:p>
          <a:p>
            <a:r>
              <a:rPr lang="en-US" sz="2900" b="1" dirty="0" smtClean="0"/>
              <a:t>Meaning</a:t>
            </a:r>
          </a:p>
          <a:p>
            <a:r>
              <a:rPr lang="en-US" sz="2900" dirty="0" smtClean="0"/>
              <a:t>Tertiary sources are </a:t>
            </a:r>
            <a:r>
              <a:rPr lang="en-US" sz="2900" b="1" dirty="0" smtClean="0"/>
              <a:t>tools that compile, condense, and organize information from primary and secondary sources</a:t>
            </a:r>
            <a:r>
              <a:rPr lang="en-US" sz="2900" dirty="0" smtClean="0"/>
              <a:t> for quick reference.</a:t>
            </a:r>
          </a:p>
          <a:p>
            <a:r>
              <a:rPr lang="en-US" sz="2900" b="1" dirty="0" smtClean="0"/>
              <a:t>Characteristics</a:t>
            </a:r>
          </a:p>
          <a:p>
            <a:r>
              <a:rPr lang="en-US" sz="2900" dirty="0" smtClean="0"/>
              <a:t>Highly summarized and factual</a:t>
            </a:r>
          </a:p>
          <a:p>
            <a:r>
              <a:rPr lang="en-US" sz="2900" dirty="0" smtClean="0"/>
              <a:t>Easy to use and understand</a:t>
            </a:r>
          </a:p>
          <a:p>
            <a:r>
              <a:rPr lang="en-US" sz="2900" dirty="0" smtClean="0"/>
              <a:t>Designed for quick consultation</a:t>
            </a:r>
          </a:p>
          <a:p>
            <a:r>
              <a:rPr lang="en-US" sz="2900" dirty="0" smtClean="0"/>
              <a:t>Provide background or introductory information</a:t>
            </a:r>
          </a:p>
          <a:p>
            <a:r>
              <a:rPr lang="en-US" sz="2900" dirty="0" smtClean="0"/>
              <a:t>Not suitable for in-depth research</a:t>
            </a:r>
          </a:p>
          <a:p>
            <a:endParaRPr lang="en-US" sz="2900" dirty="0" smtClean="0"/>
          </a:p>
          <a:p>
            <a:r>
              <a:rPr lang="en-US" sz="2900" b="1" dirty="0" smtClean="0"/>
              <a:t>Examples</a:t>
            </a:r>
          </a:p>
          <a:p>
            <a:r>
              <a:rPr lang="en-US" sz="2900" dirty="0" smtClean="0"/>
              <a:t>Encyclopedias</a:t>
            </a:r>
          </a:p>
          <a:p>
            <a:r>
              <a:rPr lang="en-US" sz="2900" dirty="0" smtClean="0"/>
              <a:t>Dictionaries</a:t>
            </a:r>
          </a:p>
          <a:p>
            <a:r>
              <a:rPr lang="en-US" sz="2900" dirty="0" smtClean="0"/>
              <a:t>Handbooks and manuals</a:t>
            </a:r>
          </a:p>
          <a:p>
            <a:r>
              <a:rPr lang="en-US" sz="2900" dirty="0" smtClean="0"/>
              <a:t>Yearbooks</a:t>
            </a:r>
          </a:p>
          <a:p>
            <a:r>
              <a:rPr lang="en-US" sz="2900" dirty="0" smtClean="0"/>
              <a:t>Almanacs</a:t>
            </a:r>
          </a:p>
          <a:p>
            <a:r>
              <a:rPr lang="en-US" sz="2900" dirty="0" smtClean="0"/>
              <a:t>Directories</a:t>
            </a:r>
          </a:p>
          <a:p>
            <a:r>
              <a:rPr lang="en-US" sz="2900" dirty="0" smtClean="0"/>
              <a:t>Guidebooks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5973763"/>
          </a:xfrm>
        </p:spPr>
        <p:txBody>
          <a:bodyPr>
            <a:normAutofit fontScale="85000" lnSpcReduction="20000"/>
          </a:bodyPr>
          <a:lstStyle/>
          <a:p>
            <a:r>
              <a:rPr lang="en-US" sz="2400" b="1" dirty="0" smtClean="0"/>
              <a:t>4. Digital / Electronic Information Sources</a:t>
            </a:r>
          </a:p>
          <a:p>
            <a:r>
              <a:rPr lang="en-US" sz="2600" b="1" dirty="0" smtClean="0"/>
              <a:t>Meaning</a:t>
            </a:r>
          </a:p>
          <a:p>
            <a:r>
              <a:rPr lang="en-US" sz="2600" dirty="0" smtClean="0"/>
              <a:t>Digital information sources are </a:t>
            </a:r>
            <a:r>
              <a:rPr lang="en-US" sz="2600" b="1" dirty="0" smtClean="0"/>
              <a:t>information resources stored, accessed, and distributed in electronic format</a:t>
            </a:r>
            <a:r>
              <a:rPr lang="en-US" sz="2600" dirty="0" smtClean="0"/>
              <a:t>, often via the internet.</a:t>
            </a:r>
          </a:p>
          <a:p>
            <a:r>
              <a:rPr lang="en-US" sz="2600" b="1" dirty="0" smtClean="0"/>
              <a:t>Characteristics</a:t>
            </a:r>
          </a:p>
          <a:p>
            <a:r>
              <a:rPr lang="en-US" sz="2600" dirty="0" smtClean="0"/>
              <a:t>Easily searchable and accessible</a:t>
            </a:r>
          </a:p>
          <a:p>
            <a:r>
              <a:rPr lang="en-US" sz="2600" dirty="0" smtClean="0"/>
              <a:t>Frequently updated</a:t>
            </a:r>
          </a:p>
          <a:p>
            <a:r>
              <a:rPr lang="en-US" sz="2600" dirty="0" smtClean="0"/>
              <a:t>Can include multimedia content</a:t>
            </a:r>
          </a:p>
          <a:p>
            <a:r>
              <a:rPr lang="en-US" sz="2600" dirty="0" smtClean="0"/>
              <a:t>Require digital devices and internet access</a:t>
            </a:r>
          </a:p>
          <a:p>
            <a:r>
              <a:rPr lang="en-US" sz="2600" dirty="0" smtClean="0"/>
              <a:t>May raise issues of authenticity and preservation</a:t>
            </a:r>
          </a:p>
          <a:p>
            <a:endParaRPr lang="en-US" sz="2600" dirty="0" smtClean="0"/>
          </a:p>
          <a:p>
            <a:r>
              <a:rPr lang="en-US" sz="2600" b="1" dirty="0" smtClean="0"/>
              <a:t>Examples</a:t>
            </a:r>
          </a:p>
          <a:p>
            <a:r>
              <a:rPr lang="en-US" sz="2600" dirty="0" smtClean="0"/>
              <a:t>E-books and e-journals</a:t>
            </a:r>
          </a:p>
          <a:p>
            <a:r>
              <a:rPr lang="en-US" sz="2600" dirty="0" smtClean="0"/>
              <a:t>Online databases (Scopus, Web of Science)</a:t>
            </a:r>
          </a:p>
          <a:p>
            <a:r>
              <a:rPr lang="en-US" sz="2600" dirty="0" smtClean="0"/>
              <a:t>Institutional repositories</a:t>
            </a:r>
          </a:p>
          <a:p>
            <a:r>
              <a:rPr lang="en-US" sz="2600" dirty="0" smtClean="0"/>
              <a:t>Digital libraries</a:t>
            </a:r>
          </a:p>
          <a:p>
            <a:r>
              <a:rPr lang="en-US" sz="2600" dirty="0" smtClean="0"/>
              <a:t>Websites and online portals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6324600" cy="563562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/>
              <a:t>Unit –II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b="1" dirty="0" smtClean="0"/>
              <a:t>Evaluation of Reference Book Sources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Meaning of Evaluation of Reference Book Sources</a:t>
            </a:r>
          </a:p>
          <a:p>
            <a:r>
              <a:rPr lang="en-US" sz="1800" b="1" dirty="0" smtClean="0"/>
              <a:t>Evaluation of reference book sources</a:t>
            </a:r>
            <a:r>
              <a:rPr lang="en-US" sz="1800" dirty="0" smtClean="0"/>
              <a:t> is the process of </a:t>
            </a:r>
            <a:r>
              <a:rPr lang="en-US" sz="1800" b="1" dirty="0" smtClean="0"/>
              <a:t>systematically examining reference materials</a:t>
            </a:r>
            <a:r>
              <a:rPr lang="en-US" sz="1800" dirty="0" smtClean="0"/>
              <a:t> (such as dictionaries, encyclopedias, directories, yearbooks, handbooks, etc.) to judge their </a:t>
            </a:r>
            <a:r>
              <a:rPr lang="en-US" sz="1800" b="1" dirty="0" smtClean="0"/>
              <a:t>authority, accuracy, scope, usefulness, and suitability</a:t>
            </a:r>
            <a:r>
              <a:rPr lang="en-US" sz="1800" dirty="0" smtClean="0"/>
              <a:t> for a particular library and its users.</a:t>
            </a:r>
          </a:p>
          <a:p>
            <a:endParaRPr lang="en-US" sz="1800" dirty="0" smtClean="0"/>
          </a:p>
          <a:p>
            <a:r>
              <a:rPr lang="en-US" sz="1800" b="1" dirty="0" smtClean="0"/>
              <a:t>Need for Evaluating Reference Book Sources</a:t>
            </a:r>
          </a:p>
          <a:p>
            <a:r>
              <a:rPr lang="en-US" sz="1800" dirty="0" smtClean="0"/>
              <a:t>Evaluation is necessary because:</a:t>
            </a:r>
          </a:p>
          <a:p>
            <a:r>
              <a:rPr lang="en-US" sz="1800" dirty="0" smtClean="0"/>
              <a:t>Reference books are heavily used</a:t>
            </a:r>
          </a:p>
          <a:p>
            <a:r>
              <a:rPr lang="en-US" sz="1800" dirty="0" smtClean="0"/>
              <a:t>Users depend on them for correct facts</a:t>
            </a:r>
          </a:p>
          <a:p>
            <a:r>
              <a:rPr lang="en-US" sz="1800" dirty="0" smtClean="0"/>
              <a:t>They are often expensive</a:t>
            </a:r>
          </a:p>
          <a:p>
            <a:r>
              <a:rPr lang="en-US" sz="1800" dirty="0" smtClean="0"/>
              <a:t>Outdated or incorrect reference books mislead users</a:t>
            </a:r>
          </a:p>
          <a:p>
            <a:r>
              <a:rPr lang="en-US" sz="1800" dirty="0" smtClean="0"/>
              <a:t>Libraries have limited budgets and space</a:t>
            </a:r>
          </a:p>
          <a:p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200" b="1" dirty="0" smtClean="0"/>
              <a:t>Criteria for Evaluation of Reference Book Sources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 fontScale="70000" lnSpcReduction="20000"/>
          </a:bodyPr>
          <a:lstStyle/>
          <a:p>
            <a:r>
              <a:rPr lang="en-US" sz="2900" b="1" dirty="0" smtClean="0"/>
              <a:t>1. Authority</a:t>
            </a:r>
          </a:p>
          <a:p>
            <a:r>
              <a:rPr lang="en-US" sz="2900" b="1" dirty="0" smtClean="0"/>
              <a:t>Meaning:</a:t>
            </a:r>
            <a:r>
              <a:rPr lang="en-US" sz="2900" dirty="0" smtClean="0"/>
              <a:t/>
            </a:r>
            <a:br>
              <a:rPr lang="en-US" sz="2900" dirty="0" smtClean="0"/>
            </a:br>
            <a:r>
              <a:rPr lang="en-US" sz="2900" dirty="0" smtClean="0"/>
              <a:t>Authority refers to the </a:t>
            </a:r>
            <a:r>
              <a:rPr lang="en-US" sz="2900" b="1" dirty="0" smtClean="0"/>
              <a:t>credibility of the author, editor, or publisher</a:t>
            </a:r>
            <a:r>
              <a:rPr lang="en-US" sz="2900" dirty="0" smtClean="0"/>
              <a:t>.</a:t>
            </a:r>
          </a:p>
          <a:p>
            <a:r>
              <a:rPr lang="en-US" sz="2900" b="1" dirty="0" smtClean="0"/>
              <a:t>Points to Check:</a:t>
            </a:r>
            <a:endParaRPr lang="en-US" sz="2900" dirty="0" smtClean="0"/>
          </a:p>
          <a:p>
            <a:r>
              <a:rPr lang="en-US" sz="2900" dirty="0" smtClean="0"/>
              <a:t>Is the author/editor an expert in the subject?</a:t>
            </a:r>
          </a:p>
          <a:p>
            <a:r>
              <a:rPr lang="en-US" sz="2900" dirty="0" smtClean="0"/>
              <a:t>Is the publisher well-known (e.g., Oxford, Cambridge, McGraw-Hill)?</a:t>
            </a:r>
          </a:p>
          <a:p>
            <a:r>
              <a:rPr lang="en-US" sz="2900" b="1" dirty="0" smtClean="0"/>
              <a:t>Importance:</a:t>
            </a:r>
            <a:r>
              <a:rPr lang="en-US" sz="2900" dirty="0" smtClean="0"/>
              <a:t/>
            </a:r>
            <a:br>
              <a:rPr lang="en-US" sz="2900" dirty="0" smtClean="0"/>
            </a:br>
            <a:r>
              <a:rPr lang="en-US" sz="2900" dirty="0" smtClean="0"/>
              <a:t>Authoritative reference books ensure </a:t>
            </a:r>
            <a:r>
              <a:rPr lang="en-US" sz="2900" b="1" dirty="0" smtClean="0"/>
              <a:t>trustworthy information</a:t>
            </a:r>
            <a:r>
              <a:rPr lang="en-US" sz="2900" dirty="0" smtClean="0"/>
              <a:t>.</a:t>
            </a:r>
          </a:p>
          <a:p>
            <a:r>
              <a:rPr lang="en-US" sz="2900" b="1" dirty="0" smtClean="0"/>
              <a:t>2. Accuracy</a:t>
            </a:r>
          </a:p>
          <a:p>
            <a:r>
              <a:rPr lang="en-US" sz="2900" b="1" dirty="0" smtClean="0"/>
              <a:t>Meaning:</a:t>
            </a:r>
            <a:r>
              <a:rPr lang="en-US" sz="2900" dirty="0" smtClean="0"/>
              <a:t/>
            </a:r>
            <a:br>
              <a:rPr lang="en-US" sz="2900" dirty="0" smtClean="0"/>
            </a:br>
            <a:r>
              <a:rPr lang="en-US" sz="2900" dirty="0" smtClean="0"/>
              <a:t>Accuracy means the </a:t>
            </a:r>
            <a:r>
              <a:rPr lang="en-US" sz="2900" b="1" dirty="0" smtClean="0"/>
              <a:t>correctness of facts and data</a:t>
            </a:r>
            <a:r>
              <a:rPr lang="en-US" sz="2900" dirty="0" smtClean="0"/>
              <a:t> in the reference book.</a:t>
            </a:r>
          </a:p>
          <a:p>
            <a:r>
              <a:rPr lang="en-US" sz="2900" b="1" dirty="0" smtClean="0"/>
              <a:t>Points to Check:</a:t>
            </a:r>
            <a:endParaRPr lang="en-US" sz="2900" dirty="0" smtClean="0"/>
          </a:p>
          <a:p>
            <a:r>
              <a:rPr lang="en-US" sz="2900" dirty="0" smtClean="0"/>
              <a:t>Are facts verified and reliable? Are sources of information mentioned?</a:t>
            </a:r>
          </a:p>
          <a:p>
            <a:r>
              <a:rPr lang="en-US" sz="2900" b="1" dirty="0" smtClean="0"/>
              <a:t>Importance:</a:t>
            </a:r>
            <a:r>
              <a:rPr lang="en-US" sz="2900" dirty="0" smtClean="0"/>
              <a:t/>
            </a:r>
            <a:br>
              <a:rPr lang="en-US" sz="2900" dirty="0" smtClean="0"/>
            </a:br>
            <a:r>
              <a:rPr lang="en-US" sz="2900" dirty="0" smtClean="0"/>
              <a:t>Reference books must be </a:t>
            </a:r>
            <a:r>
              <a:rPr lang="en-US" sz="2900" b="1" dirty="0" smtClean="0"/>
              <a:t>factually correct</a:t>
            </a:r>
            <a:r>
              <a:rPr lang="en-US" sz="2900" dirty="0" smtClean="0"/>
              <a:t>, as users rely on them without further verification.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248400"/>
          </a:xfrm>
        </p:spPr>
        <p:txBody>
          <a:bodyPr>
            <a:normAutofit lnSpcReduction="10000"/>
          </a:bodyPr>
          <a:lstStyle/>
          <a:p>
            <a:r>
              <a:rPr lang="en-US" sz="2100" b="1" dirty="0" smtClean="0"/>
              <a:t>3. Currency</a:t>
            </a:r>
          </a:p>
          <a:p>
            <a:r>
              <a:rPr lang="en-US" sz="2100" b="1" dirty="0" smtClean="0"/>
              <a:t>Meaning:</a:t>
            </a:r>
            <a:r>
              <a:rPr lang="en-US" sz="2100" dirty="0" smtClean="0"/>
              <a:t/>
            </a:r>
            <a:br>
              <a:rPr lang="en-US" sz="2100" dirty="0" smtClean="0"/>
            </a:br>
            <a:r>
              <a:rPr lang="en-US" sz="2100" dirty="0" smtClean="0"/>
              <a:t>Currency refers to how </a:t>
            </a:r>
            <a:r>
              <a:rPr lang="en-US" sz="2100" b="1" dirty="0" smtClean="0"/>
              <a:t>up-to-date</a:t>
            </a:r>
            <a:r>
              <a:rPr lang="en-US" sz="2100" dirty="0" smtClean="0"/>
              <a:t> the information is.</a:t>
            </a:r>
          </a:p>
          <a:p>
            <a:r>
              <a:rPr lang="en-US" sz="2100" b="1" dirty="0" smtClean="0"/>
              <a:t>Points to Check:</a:t>
            </a:r>
            <a:endParaRPr lang="en-US" sz="2100" dirty="0" smtClean="0"/>
          </a:p>
          <a:p>
            <a:r>
              <a:rPr lang="en-US" sz="2100" dirty="0" smtClean="0"/>
              <a:t>Year of publication or latest edition</a:t>
            </a:r>
          </a:p>
          <a:p>
            <a:r>
              <a:rPr lang="en-US" sz="2100" dirty="0" smtClean="0"/>
              <a:t>Frequency of revision or new editions</a:t>
            </a:r>
          </a:p>
          <a:p>
            <a:r>
              <a:rPr lang="en-US" sz="2100" b="1" dirty="0" smtClean="0"/>
              <a:t>Importance:</a:t>
            </a:r>
            <a:r>
              <a:rPr lang="en-US" sz="2100" dirty="0" smtClean="0"/>
              <a:t/>
            </a:r>
            <a:br>
              <a:rPr lang="en-US" sz="2100" dirty="0" smtClean="0"/>
            </a:br>
            <a:r>
              <a:rPr lang="en-US" sz="2100" dirty="0" smtClean="0"/>
              <a:t>Fields like science, technology, law, and medicine require </a:t>
            </a:r>
            <a:r>
              <a:rPr lang="en-US" sz="2100" b="1" dirty="0" smtClean="0"/>
              <a:t>current reference books</a:t>
            </a:r>
            <a:r>
              <a:rPr lang="en-US" sz="2100" dirty="0" smtClean="0"/>
              <a:t>.</a:t>
            </a:r>
          </a:p>
          <a:p>
            <a:r>
              <a:rPr lang="en-US" sz="2100" b="1" dirty="0" smtClean="0"/>
              <a:t>4. Scope and Coverage</a:t>
            </a:r>
          </a:p>
          <a:p>
            <a:r>
              <a:rPr lang="en-US" sz="2100" b="1" dirty="0" smtClean="0"/>
              <a:t>Meaning:</a:t>
            </a:r>
            <a:r>
              <a:rPr lang="en-US" sz="2100" dirty="0" smtClean="0"/>
              <a:t/>
            </a:r>
            <a:br>
              <a:rPr lang="en-US" sz="2100" dirty="0" smtClean="0"/>
            </a:br>
            <a:r>
              <a:rPr lang="en-US" sz="2100" dirty="0" smtClean="0"/>
              <a:t>Scope refers to the </a:t>
            </a:r>
            <a:r>
              <a:rPr lang="en-US" sz="2100" b="1" dirty="0" smtClean="0"/>
              <a:t>range of topics covered</a:t>
            </a:r>
            <a:r>
              <a:rPr lang="en-US" sz="2100" dirty="0" smtClean="0"/>
              <a:t>, and coverage refers to the </a:t>
            </a:r>
            <a:r>
              <a:rPr lang="en-US" sz="2100" b="1" dirty="0" smtClean="0"/>
              <a:t>depth of information</a:t>
            </a:r>
            <a:r>
              <a:rPr lang="en-US" sz="2100" dirty="0" smtClean="0"/>
              <a:t>.</a:t>
            </a:r>
          </a:p>
          <a:p>
            <a:r>
              <a:rPr lang="en-US" sz="2100" b="1" dirty="0" smtClean="0"/>
              <a:t>Points to Check:</a:t>
            </a:r>
            <a:endParaRPr lang="en-US" sz="2100" dirty="0" smtClean="0"/>
          </a:p>
          <a:p>
            <a:r>
              <a:rPr lang="en-US" sz="2100" dirty="0" smtClean="0"/>
              <a:t>Does the book cover the subject fully?</a:t>
            </a:r>
          </a:p>
          <a:p>
            <a:r>
              <a:rPr lang="en-US" sz="2100" dirty="0" smtClean="0"/>
              <a:t>Is it general or specialized?</a:t>
            </a:r>
          </a:p>
          <a:p>
            <a:r>
              <a:rPr lang="en-US" sz="1900" b="1" dirty="0" smtClean="0"/>
              <a:t>Importance:</a:t>
            </a:r>
            <a:r>
              <a:rPr lang="en-US" sz="1900" dirty="0" smtClean="0"/>
              <a:t/>
            </a:r>
            <a:br>
              <a:rPr lang="en-US" sz="1900" dirty="0" smtClean="0"/>
            </a:br>
            <a:r>
              <a:rPr lang="en-US" sz="1900" dirty="0" smtClean="0"/>
              <a:t>The scope should match the </a:t>
            </a:r>
            <a:r>
              <a:rPr lang="en-US" sz="1900" b="1" dirty="0" smtClean="0"/>
              <a:t>needs of the library users</a:t>
            </a:r>
            <a:r>
              <a:rPr lang="en-US" sz="1900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400800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5. Arrangement and Organization</a:t>
            </a:r>
          </a:p>
          <a:p>
            <a:r>
              <a:rPr lang="en-US" sz="1800" b="1" dirty="0" smtClean="0"/>
              <a:t>Meaning: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This refers to how information is </a:t>
            </a:r>
            <a:r>
              <a:rPr lang="en-US" sz="1800" b="1" dirty="0" smtClean="0"/>
              <a:t>structured and arranged</a:t>
            </a:r>
            <a:r>
              <a:rPr lang="en-US" sz="1800" dirty="0" smtClean="0"/>
              <a:t>.</a:t>
            </a:r>
          </a:p>
          <a:p>
            <a:r>
              <a:rPr lang="en-US" sz="1800" b="1" dirty="0" smtClean="0"/>
              <a:t>Points to Check:</a:t>
            </a:r>
            <a:endParaRPr lang="en-US" sz="1800" dirty="0" smtClean="0"/>
          </a:p>
          <a:p>
            <a:r>
              <a:rPr lang="en-US" sz="1800" dirty="0" smtClean="0"/>
              <a:t>Alphabetical, chronological, or systematic arrangement</a:t>
            </a:r>
          </a:p>
          <a:p>
            <a:r>
              <a:rPr lang="en-US" sz="1800" dirty="0" smtClean="0"/>
              <a:t>Presence of index, cross-references, and headings</a:t>
            </a:r>
          </a:p>
          <a:p>
            <a:r>
              <a:rPr lang="en-US" sz="1800" b="1" dirty="0" smtClean="0"/>
              <a:t>Importance: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Good arrangement allows </a:t>
            </a:r>
            <a:r>
              <a:rPr lang="en-US" sz="1800" b="1" dirty="0" smtClean="0"/>
              <a:t>quick and easy retrieval of information</a:t>
            </a:r>
            <a:r>
              <a:rPr lang="en-US" sz="1800" dirty="0" smtClean="0"/>
              <a:t>.</a:t>
            </a:r>
          </a:p>
          <a:p>
            <a:r>
              <a:rPr lang="en-US" sz="1800" b="1" dirty="0" smtClean="0"/>
              <a:t>6. Language and Style</a:t>
            </a:r>
          </a:p>
          <a:p>
            <a:r>
              <a:rPr lang="en-US" sz="1800" b="1" dirty="0" smtClean="0"/>
              <a:t>Meaning: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Language refers to the </a:t>
            </a:r>
            <a:r>
              <a:rPr lang="en-US" sz="1800" b="1" dirty="0" smtClean="0"/>
              <a:t>clarity and simplicity of presentation</a:t>
            </a:r>
            <a:r>
              <a:rPr lang="en-US" sz="1800" dirty="0" smtClean="0"/>
              <a:t>.</a:t>
            </a:r>
          </a:p>
          <a:p>
            <a:r>
              <a:rPr lang="en-US" sz="1800" b="1" dirty="0" smtClean="0"/>
              <a:t>Points to Check:</a:t>
            </a:r>
            <a:endParaRPr lang="en-US" sz="1800" dirty="0" smtClean="0"/>
          </a:p>
          <a:p>
            <a:r>
              <a:rPr lang="en-US" sz="1800" dirty="0" smtClean="0"/>
              <a:t>Is the language clear and understandable?</a:t>
            </a:r>
          </a:p>
          <a:p>
            <a:r>
              <a:rPr lang="en-US" sz="1800" dirty="0" smtClean="0"/>
              <a:t>Is it suitable for the target users?</a:t>
            </a:r>
          </a:p>
          <a:p>
            <a:r>
              <a:rPr lang="en-US" sz="1800" b="1" dirty="0" smtClean="0"/>
              <a:t>Importance: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Reference books should be </a:t>
            </a:r>
            <a:r>
              <a:rPr lang="en-US" sz="1800" b="1" dirty="0" smtClean="0"/>
              <a:t>easy to understand and use</a:t>
            </a:r>
            <a:r>
              <a:rPr lang="en-US" sz="1800" dirty="0" smtClean="0"/>
              <a:t>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7. Physical and Technical Features</a:t>
            </a:r>
          </a:p>
          <a:p>
            <a:r>
              <a:rPr lang="en-US" sz="1800" b="1" dirty="0" smtClean="0"/>
              <a:t>Meaning: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These are the </a:t>
            </a:r>
            <a:r>
              <a:rPr lang="en-US" sz="1800" b="1" dirty="0" smtClean="0"/>
              <a:t>physical qualities</a:t>
            </a:r>
            <a:r>
              <a:rPr lang="en-US" sz="1800" dirty="0" smtClean="0"/>
              <a:t> of the book.</a:t>
            </a:r>
          </a:p>
          <a:p>
            <a:r>
              <a:rPr lang="en-US" sz="1800" b="1" dirty="0" smtClean="0"/>
              <a:t>Points to Check:</a:t>
            </a:r>
            <a:endParaRPr lang="en-US" sz="1800" dirty="0" smtClean="0"/>
          </a:p>
          <a:p>
            <a:r>
              <a:rPr lang="en-US" sz="1800" dirty="0" smtClean="0"/>
              <a:t>Binding and paper quality</a:t>
            </a:r>
          </a:p>
          <a:p>
            <a:r>
              <a:rPr lang="en-US" sz="1800" dirty="0" smtClean="0"/>
              <a:t>Print size and layout</a:t>
            </a:r>
          </a:p>
          <a:p>
            <a:r>
              <a:rPr lang="en-US" sz="1800" dirty="0" smtClean="0"/>
              <a:t>Illustrations, charts, tables</a:t>
            </a:r>
          </a:p>
          <a:p>
            <a:r>
              <a:rPr lang="en-US" sz="1800" b="1" dirty="0" smtClean="0"/>
              <a:t>Importance: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Good physical quality ensures </a:t>
            </a:r>
            <a:r>
              <a:rPr lang="en-US" sz="1800" b="1" dirty="0" smtClean="0"/>
              <a:t>durability and frequent use</a:t>
            </a:r>
            <a:r>
              <a:rPr lang="en-US" sz="1800" dirty="0" smtClean="0"/>
              <a:t>.</a:t>
            </a:r>
          </a:p>
          <a:p>
            <a:r>
              <a:rPr lang="en-US" sz="1800" b="1" dirty="0" smtClean="0"/>
              <a:t>8. Purpose and Intended Users</a:t>
            </a:r>
          </a:p>
          <a:p>
            <a:r>
              <a:rPr lang="en-US" sz="1800" b="1" dirty="0" smtClean="0"/>
              <a:t>Meaning: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Identifies </a:t>
            </a:r>
            <a:r>
              <a:rPr lang="en-US" sz="1800" b="1" dirty="0" smtClean="0"/>
              <a:t>why the book was created and for whom</a:t>
            </a:r>
            <a:r>
              <a:rPr lang="en-US" sz="1800" dirty="0" smtClean="0"/>
              <a:t>.</a:t>
            </a:r>
          </a:p>
          <a:p>
            <a:r>
              <a:rPr lang="en-US" sz="1800" b="1" dirty="0" smtClean="0"/>
              <a:t>Points to Check:</a:t>
            </a:r>
            <a:endParaRPr lang="en-US" sz="1800" dirty="0" smtClean="0"/>
          </a:p>
          <a:p>
            <a:r>
              <a:rPr lang="en-US" sz="1800" dirty="0" smtClean="0"/>
              <a:t>Is it for students, researchers, or general users?</a:t>
            </a:r>
          </a:p>
          <a:p>
            <a:r>
              <a:rPr lang="en-US" sz="1800" dirty="0" smtClean="0"/>
              <a:t>Does it meet the library’s objectives?</a:t>
            </a:r>
          </a:p>
          <a:p>
            <a:r>
              <a:rPr lang="en-US" sz="1800" b="1" dirty="0" smtClean="0"/>
              <a:t>Importance: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A good reference book must suit the </a:t>
            </a:r>
            <a:r>
              <a:rPr lang="en-US" sz="1800" b="1" dirty="0" smtClean="0"/>
              <a:t>library’s user community</a:t>
            </a:r>
            <a:r>
              <a:rPr lang="en-US" sz="1800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9. Cost and Value</a:t>
            </a:r>
          </a:p>
          <a:p>
            <a:r>
              <a:rPr lang="en-US" sz="1800" b="1" dirty="0" smtClean="0"/>
              <a:t>Meaning: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Cost evaluation considers </a:t>
            </a:r>
            <a:r>
              <a:rPr lang="en-US" sz="1800" b="1" dirty="0" smtClean="0"/>
              <a:t>price in relation to usefulness</a:t>
            </a:r>
            <a:r>
              <a:rPr lang="en-US" sz="1800" dirty="0" smtClean="0"/>
              <a:t>.</a:t>
            </a:r>
          </a:p>
          <a:p>
            <a:r>
              <a:rPr lang="en-US" sz="1800" b="1" dirty="0" smtClean="0"/>
              <a:t>Points to Check:</a:t>
            </a:r>
            <a:endParaRPr lang="en-US" sz="1800" dirty="0" smtClean="0"/>
          </a:p>
          <a:p>
            <a:r>
              <a:rPr lang="en-US" sz="1800" dirty="0" smtClean="0"/>
              <a:t>Is the book affordable?</a:t>
            </a:r>
          </a:p>
          <a:p>
            <a:r>
              <a:rPr lang="en-US" sz="1800" dirty="0" smtClean="0"/>
              <a:t>Does it justify the cost based on usage and quality?</a:t>
            </a:r>
          </a:p>
          <a:p>
            <a:r>
              <a:rPr lang="en-US" sz="1800" b="1" dirty="0" smtClean="0"/>
              <a:t>Importance: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Libraries must balance </a:t>
            </a:r>
            <a:r>
              <a:rPr lang="en-US" sz="1800" b="1" dirty="0" smtClean="0"/>
              <a:t>quality with budget constraints</a:t>
            </a:r>
            <a:r>
              <a:rPr lang="en-US" sz="1800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Unit –III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b="1" dirty="0" smtClean="0"/>
              <a:t>REFERENCE AND INFORMATION SERVICES </a:t>
            </a:r>
            <a:endParaRPr lang="en-US" sz="1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638800"/>
          </a:xfrm>
        </p:spPr>
        <p:txBody>
          <a:bodyPr>
            <a:normAutofit fontScale="92500" lnSpcReduction="10000"/>
          </a:bodyPr>
          <a:lstStyle/>
          <a:p>
            <a:r>
              <a:rPr lang="en-US" sz="2100" b="1" dirty="0" smtClean="0"/>
              <a:t>.Reference and Information Service (RIS)</a:t>
            </a:r>
          </a:p>
          <a:p>
            <a:r>
              <a:rPr lang="en-US" sz="2100" b="1" dirty="0" smtClean="0"/>
              <a:t>. Meaning / Introduction</a:t>
            </a:r>
          </a:p>
          <a:p>
            <a:r>
              <a:rPr lang="en-US" sz="2100" b="1" dirty="0" smtClean="0"/>
              <a:t>Reference and Information Service</a:t>
            </a:r>
            <a:r>
              <a:rPr lang="en-US" sz="2100" dirty="0" smtClean="0"/>
              <a:t> is one of the </a:t>
            </a:r>
            <a:r>
              <a:rPr lang="en-US" sz="2100" b="1" dirty="0" smtClean="0"/>
              <a:t>most important services of a library</a:t>
            </a:r>
            <a:r>
              <a:rPr lang="en-US" sz="2100" dirty="0" smtClean="0"/>
              <a:t>. It deals with </a:t>
            </a:r>
            <a:r>
              <a:rPr lang="en-US" sz="2100" b="1" dirty="0" smtClean="0"/>
              <a:t>helping users find the right information from the right source at the right time</a:t>
            </a:r>
            <a:r>
              <a:rPr lang="en-US" sz="2100" dirty="0" smtClean="0"/>
              <a:t>.</a:t>
            </a:r>
          </a:p>
          <a:p>
            <a:r>
              <a:rPr lang="en-US" sz="2100" dirty="0" smtClean="0"/>
              <a:t>It is a </a:t>
            </a:r>
            <a:r>
              <a:rPr lang="en-US" sz="2100" b="1" dirty="0" smtClean="0"/>
              <a:t>personal service</a:t>
            </a:r>
            <a:r>
              <a:rPr lang="en-US" sz="2100" dirty="0" smtClean="0"/>
              <a:t>, where the librarian directly assists users in satisfying their information needs.</a:t>
            </a:r>
          </a:p>
          <a:p>
            <a:r>
              <a:rPr lang="en-US" sz="2100" b="1" dirty="0" smtClean="0"/>
              <a:t>.Importance of Reference and Information Service</a:t>
            </a:r>
          </a:p>
          <a:p>
            <a:r>
              <a:rPr lang="en-US" sz="2100" dirty="0" smtClean="0"/>
              <a:t>Reference and Information Service is important because:</a:t>
            </a:r>
          </a:p>
          <a:p>
            <a:r>
              <a:rPr lang="en-US" sz="2100" dirty="0" smtClean="0"/>
              <a:t>It connects </a:t>
            </a:r>
            <a:r>
              <a:rPr lang="en-US" sz="2100" b="1" dirty="0" smtClean="0"/>
              <a:t>users with information</a:t>
            </a:r>
            <a:endParaRPr lang="en-US" sz="2100" dirty="0" smtClean="0"/>
          </a:p>
          <a:p>
            <a:r>
              <a:rPr lang="en-US" sz="2100" dirty="0" smtClean="0"/>
              <a:t>It helps users save </a:t>
            </a:r>
            <a:r>
              <a:rPr lang="en-US" sz="2100" b="1" dirty="0" smtClean="0"/>
              <a:t>time and effort</a:t>
            </a:r>
            <a:endParaRPr lang="en-US" sz="2100" dirty="0" smtClean="0"/>
          </a:p>
          <a:p>
            <a:r>
              <a:rPr lang="en-US" sz="2100" dirty="0" smtClean="0"/>
              <a:t>It ensures </a:t>
            </a:r>
            <a:r>
              <a:rPr lang="en-US" sz="2100" b="1" dirty="0" smtClean="0"/>
              <a:t>proper use of library resources</a:t>
            </a:r>
            <a:endParaRPr lang="en-US" sz="2100" dirty="0" smtClean="0"/>
          </a:p>
          <a:p>
            <a:r>
              <a:rPr lang="en-US" sz="2100" dirty="0" smtClean="0"/>
              <a:t>It supports </a:t>
            </a:r>
            <a:r>
              <a:rPr lang="en-US" sz="2100" b="1" dirty="0" smtClean="0"/>
              <a:t>education, research, and decision-making</a:t>
            </a:r>
            <a:endParaRPr lang="en-US" sz="2100" dirty="0" smtClean="0"/>
          </a:p>
          <a:p>
            <a:r>
              <a:rPr lang="en-US" sz="2100" dirty="0" smtClean="0"/>
              <a:t>It improves </a:t>
            </a:r>
            <a:r>
              <a:rPr lang="en-US" sz="2100" b="1" dirty="0" smtClean="0"/>
              <a:t>user satisfaction</a:t>
            </a:r>
            <a:endParaRPr lang="en-US" sz="2100" dirty="0" smtClean="0"/>
          </a:p>
          <a:p>
            <a:r>
              <a:rPr lang="en-US" sz="2100" dirty="0" smtClean="0"/>
              <a:t>It promotes </a:t>
            </a:r>
            <a:r>
              <a:rPr lang="en-US" sz="2100" b="1" dirty="0" smtClean="0"/>
              <a:t>information literacy</a:t>
            </a:r>
            <a:endParaRPr lang="en-US" sz="2100" dirty="0" smtClean="0"/>
          </a:p>
          <a:p>
            <a:r>
              <a:rPr lang="en-US" sz="2100" dirty="0" smtClean="0"/>
              <a:t>A library without effective reference service is like a </a:t>
            </a:r>
            <a:r>
              <a:rPr lang="en-US" sz="2100" b="1" dirty="0" smtClean="0"/>
              <a:t>storehouse without guidance</a:t>
            </a:r>
            <a:r>
              <a:rPr lang="en-US" sz="2100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>
            <a:normAutofit/>
          </a:bodyPr>
          <a:lstStyle/>
          <a:p>
            <a:r>
              <a:rPr lang="en-US" sz="2100" b="1" dirty="0" smtClean="0"/>
              <a:t>Purposes / Objectives of Reference and Information Service</a:t>
            </a:r>
          </a:p>
          <a:p>
            <a:r>
              <a:rPr lang="en-US" sz="2100" dirty="0" smtClean="0"/>
              <a:t>The main purposes are:</a:t>
            </a:r>
          </a:p>
          <a:p>
            <a:r>
              <a:rPr lang="en-US" sz="2100" dirty="0" smtClean="0"/>
              <a:t>To </a:t>
            </a:r>
            <a:r>
              <a:rPr lang="en-US" sz="2100" b="1" dirty="0" smtClean="0"/>
              <a:t>provide accurate and reliable information</a:t>
            </a:r>
            <a:endParaRPr lang="en-US" sz="2100" dirty="0" smtClean="0"/>
          </a:p>
          <a:p>
            <a:r>
              <a:rPr lang="en-US" sz="2100" dirty="0" smtClean="0"/>
              <a:t>To </a:t>
            </a:r>
            <a:r>
              <a:rPr lang="en-US" sz="2100" b="1" dirty="0" smtClean="0"/>
              <a:t>guide users</a:t>
            </a:r>
            <a:r>
              <a:rPr lang="en-US" sz="2100" dirty="0" smtClean="0"/>
              <a:t> in selecting appropriate sources</a:t>
            </a:r>
          </a:p>
          <a:p>
            <a:r>
              <a:rPr lang="en-US" sz="2100" dirty="0" smtClean="0"/>
              <a:t>To </a:t>
            </a:r>
            <a:r>
              <a:rPr lang="en-US" sz="2100" b="1" dirty="0" smtClean="0"/>
              <a:t>answer users’ queries quickly</a:t>
            </a:r>
            <a:endParaRPr lang="en-US" sz="2100" dirty="0" smtClean="0"/>
          </a:p>
          <a:p>
            <a:r>
              <a:rPr lang="en-US" sz="2100" dirty="0" smtClean="0"/>
              <a:t>To </a:t>
            </a:r>
            <a:r>
              <a:rPr lang="en-US" sz="2100" b="1" dirty="0" smtClean="0"/>
              <a:t>educate users</a:t>
            </a:r>
            <a:r>
              <a:rPr lang="en-US" sz="2100" dirty="0" smtClean="0"/>
              <a:t> in the use of library resources</a:t>
            </a:r>
          </a:p>
          <a:p>
            <a:r>
              <a:rPr lang="en-US" sz="2100" dirty="0" smtClean="0"/>
              <a:t>To support </a:t>
            </a:r>
            <a:r>
              <a:rPr lang="en-US" sz="2100" b="1" dirty="0" smtClean="0"/>
              <a:t>study, teaching, and research</a:t>
            </a:r>
            <a:endParaRPr lang="en-US" sz="2100" dirty="0" smtClean="0"/>
          </a:p>
          <a:p>
            <a:r>
              <a:rPr lang="en-US" sz="2100" dirty="0" smtClean="0"/>
              <a:t>To promote </a:t>
            </a:r>
            <a:r>
              <a:rPr lang="en-US" sz="2100" b="1" dirty="0" smtClean="0"/>
              <a:t>maximum use of library collections</a:t>
            </a:r>
            <a:endParaRPr lang="en-US" sz="21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sz="2400" b="1" dirty="0" smtClean="0"/>
              <a:t>Types of Reference and Information Service</a:t>
            </a:r>
          </a:p>
          <a:p>
            <a:endParaRPr lang="en-US" sz="2400" b="1" dirty="0" smtClean="0"/>
          </a:p>
          <a:p>
            <a:r>
              <a:rPr lang="en-US" sz="1800" dirty="0" smtClean="0"/>
              <a:t>Reference and Information Service is broadly divided into </a:t>
            </a:r>
            <a:r>
              <a:rPr lang="en-US" sz="1800" b="1" dirty="0" smtClean="0"/>
              <a:t>two main types</a:t>
            </a:r>
            <a:r>
              <a:rPr lang="en-US" sz="1800" dirty="0" smtClean="0"/>
              <a:t>:</a:t>
            </a:r>
          </a:p>
          <a:p>
            <a:r>
              <a:rPr lang="en-US" sz="1800" dirty="0" smtClean="0"/>
              <a:t>Ready Reference Service</a:t>
            </a:r>
          </a:p>
          <a:p>
            <a:r>
              <a:rPr lang="en-US" sz="1800" dirty="0" smtClean="0"/>
              <a:t>Long Range Reference Service</a:t>
            </a:r>
          </a:p>
          <a:p>
            <a:r>
              <a:rPr lang="en-US" sz="1800" dirty="0" smtClean="0"/>
              <a:t>Reference and Information Service</a:t>
            </a:r>
          </a:p>
          <a:p>
            <a:r>
              <a:rPr lang="en-US" sz="1800" dirty="0" smtClean="0"/>
              <a:t>           │</a:t>
            </a:r>
          </a:p>
          <a:p>
            <a:r>
              <a:rPr lang="en-US" sz="1800" dirty="0" smtClean="0"/>
              <a:t>    ┌──────┴────────┐</a:t>
            </a:r>
          </a:p>
          <a:p>
            <a:r>
              <a:rPr lang="en-US" sz="1800" dirty="0" smtClean="0"/>
              <a:t>    │               │</a:t>
            </a:r>
          </a:p>
          <a:p>
            <a:r>
              <a:rPr lang="en-US" sz="1800" dirty="0" smtClean="0"/>
              <a:t>Ready Reference   Long Range Reference</a:t>
            </a:r>
          </a:p>
          <a:p>
            <a:r>
              <a:rPr lang="en-US" sz="1800" dirty="0" smtClean="0"/>
              <a:t>    Service            </a:t>
            </a:r>
            <a:r>
              <a:rPr lang="en-US" sz="1800" dirty="0" err="1" smtClean="0"/>
              <a:t>Service</a:t>
            </a:r>
            <a:endParaRPr lang="en-US" sz="1800" dirty="0" smtClean="0"/>
          </a:p>
          <a:p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324600"/>
          </a:xfrm>
        </p:spPr>
        <p:txBody>
          <a:bodyPr>
            <a:normAutofit fontScale="77500" lnSpcReduction="20000"/>
          </a:bodyPr>
          <a:lstStyle/>
          <a:p>
            <a:r>
              <a:rPr lang="en-US" sz="2600" b="1" dirty="0" smtClean="0"/>
              <a:t>Ready Reference Service</a:t>
            </a:r>
          </a:p>
          <a:p>
            <a:r>
              <a:rPr lang="en-US" sz="2600" b="1" dirty="0" smtClean="0"/>
              <a:t>Meaning</a:t>
            </a:r>
          </a:p>
          <a:p>
            <a:r>
              <a:rPr lang="en-US" sz="2600" b="1" dirty="0" smtClean="0"/>
              <a:t>Ready Reference Service</a:t>
            </a:r>
            <a:r>
              <a:rPr lang="en-US" sz="2600" dirty="0" smtClean="0"/>
              <a:t> provides </a:t>
            </a:r>
            <a:r>
              <a:rPr lang="en-US" sz="2600" b="1" dirty="0" smtClean="0"/>
              <a:t>quick, factual, and specific answers</a:t>
            </a:r>
            <a:r>
              <a:rPr lang="en-US" sz="2600" dirty="0" smtClean="0"/>
              <a:t> to users’ questions.</a:t>
            </a:r>
          </a:p>
          <a:p>
            <a:r>
              <a:rPr lang="en-US" sz="2600" b="1" dirty="0" smtClean="0"/>
              <a:t>Characteristics</a:t>
            </a:r>
          </a:p>
          <a:p>
            <a:r>
              <a:rPr lang="en-US" sz="2600" dirty="0" smtClean="0"/>
              <a:t>Questions are simple and direct</a:t>
            </a:r>
          </a:p>
          <a:p>
            <a:r>
              <a:rPr lang="en-US" sz="2600" dirty="0" smtClean="0"/>
              <a:t>Answers are short and factual</a:t>
            </a:r>
          </a:p>
          <a:p>
            <a:r>
              <a:rPr lang="en-US" sz="2600" dirty="0" smtClean="0"/>
              <a:t>Requires minimum time</a:t>
            </a:r>
          </a:p>
          <a:p>
            <a:r>
              <a:rPr lang="en-US" sz="2600" dirty="0" smtClean="0"/>
              <a:t>Usually answered using one reference source</a:t>
            </a:r>
          </a:p>
          <a:p>
            <a:r>
              <a:rPr lang="en-US" sz="2600" b="1" dirty="0" smtClean="0"/>
              <a:t>Examples</a:t>
            </a:r>
          </a:p>
          <a:p>
            <a:r>
              <a:rPr lang="en-US" sz="2600" dirty="0" smtClean="0"/>
              <a:t>What is the capital of France?</a:t>
            </a:r>
          </a:p>
          <a:p>
            <a:r>
              <a:rPr lang="en-US" sz="2600" dirty="0" smtClean="0"/>
              <a:t>Who is the President of India?</a:t>
            </a:r>
          </a:p>
          <a:p>
            <a:r>
              <a:rPr lang="en-US" sz="2600" dirty="0" smtClean="0"/>
              <a:t>What is the population of Japan?</a:t>
            </a:r>
          </a:p>
          <a:p>
            <a:r>
              <a:rPr lang="en-US" sz="2600" dirty="0" smtClean="0"/>
              <a:t>Full form of UNESCO</a:t>
            </a:r>
          </a:p>
          <a:p>
            <a:r>
              <a:rPr lang="en-US" sz="2600" b="1" dirty="0" smtClean="0"/>
              <a:t>Sources Used</a:t>
            </a:r>
          </a:p>
          <a:p>
            <a:r>
              <a:rPr lang="en-US" sz="2600" dirty="0" smtClean="0"/>
              <a:t>Dictionaries</a:t>
            </a:r>
          </a:p>
          <a:p>
            <a:r>
              <a:rPr lang="en-US" sz="2600" dirty="0" smtClean="0"/>
              <a:t>Encyclopedias</a:t>
            </a:r>
          </a:p>
          <a:p>
            <a:r>
              <a:rPr lang="en-US" sz="2600" dirty="0" smtClean="0"/>
              <a:t>Almanacs</a:t>
            </a:r>
          </a:p>
          <a:p>
            <a:r>
              <a:rPr lang="en-US" sz="2600" dirty="0" smtClean="0"/>
              <a:t>Yearbooks</a:t>
            </a:r>
          </a:p>
          <a:p>
            <a:r>
              <a:rPr lang="en-US" sz="2600" dirty="0" smtClean="0"/>
              <a:t>Handbooks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943600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 smtClean="0"/>
              <a:t>Long Range Reference Service</a:t>
            </a:r>
          </a:p>
          <a:p>
            <a:r>
              <a:rPr lang="en-US" sz="2900" b="1" dirty="0" smtClean="0"/>
              <a:t>Meaning</a:t>
            </a:r>
          </a:p>
          <a:p>
            <a:r>
              <a:rPr lang="en-US" sz="2900" b="1" dirty="0" smtClean="0"/>
              <a:t>Long Range Reference Service</a:t>
            </a:r>
            <a:r>
              <a:rPr lang="en-US" sz="2900" dirty="0" smtClean="0"/>
              <a:t> deals with </a:t>
            </a:r>
            <a:r>
              <a:rPr lang="en-US" sz="2900" b="1" dirty="0" smtClean="0"/>
              <a:t>complex and detailed information needs</a:t>
            </a:r>
            <a:r>
              <a:rPr lang="en-US" sz="2900" dirty="0" smtClean="0"/>
              <a:t> that require extensive search and time.</a:t>
            </a:r>
          </a:p>
          <a:p>
            <a:r>
              <a:rPr lang="en-US" sz="2900" b="1" dirty="0" smtClean="0"/>
              <a:t>Characteristics</a:t>
            </a:r>
          </a:p>
          <a:p>
            <a:r>
              <a:rPr lang="en-US" sz="2900" dirty="0" smtClean="0"/>
              <a:t>Questions are complex and subject-based</a:t>
            </a:r>
          </a:p>
          <a:p>
            <a:r>
              <a:rPr lang="en-US" sz="2900" dirty="0" smtClean="0"/>
              <a:t>Requires consultation of multiple sources</a:t>
            </a:r>
          </a:p>
          <a:p>
            <a:r>
              <a:rPr lang="en-US" sz="2900" dirty="0" smtClean="0"/>
              <a:t>Time-consuming</a:t>
            </a:r>
          </a:p>
          <a:p>
            <a:r>
              <a:rPr lang="en-US" sz="2900" dirty="0" smtClean="0"/>
              <a:t>Involves research and analysis</a:t>
            </a:r>
          </a:p>
          <a:p>
            <a:r>
              <a:rPr lang="en-US" sz="2900" b="1" dirty="0" smtClean="0"/>
              <a:t>Examples</a:t>
            </a:r>
          </a:p>
          <a:p>
            <a:r>
              <a:rPr lang="en-US" sz="2900" dirty="0" smtClean="0"/>
              <a:t>Literature review on climate change</a:t>
            </a:r>
          </a:p>
          <a:p>
            <a:r>
              <a:rPr lang="en-US" sz="2900" dirty="0" smtClean="0"/>
              <a:t>History of Indian freedom movement</a:t>
            </a:r>
          </a:p>
          <a:p>
            <a:r>
              <a:rPr lang="en-US" sz="2900" dirty="0" smtClean="0"/>
              <a:t>Research on artificial intelligence in libraries</a:t>
            </a:r>
          </a:p>
          <a:p>
            <a:r>
              <a:rPr lang="en-US" sz="2900" dirty="0" smtClean="0"/>
              <a:t>Market analysis reports</a:t>
            </a:r>
          </a:p>
          <a:p>
            <a:r>
              <a:rPr lang="en-US" sz="2900" b="1" dirty="0" smtClean="0"/>
              <a:t>Sources Used</a:t>
            </a:r>
          </a:p>
          <a:p>
            <a:r>
              <a:rPr lang="en-US" sz="2900" dirty="0" smtClean="0"/>
              <a:t>Books and textbooks</a:t>
            </a:r>
          </a:p>
          <a:p>
            <a:r>
              <a:rPr lang="en-US" sz="2900" dirty="0" smtClean="0"/>
              <a:t>Research journals</a:t>
            </a:r>
          </a:p>
          <a:p>
            <a:r>
              <a:rPr lang="en-US" sz="2900" dirty="0" smtClean="0"/>
              <a:t>Theses and dissertations</a:t>
            </a:r>
          </a:p>
          <a:p>
            <a:r>
              <a:rPr lang="en-US" sz="2900" dirty="0" smtClean="0"/>
              <a:t>Databases and online resources</a:t>
            </a:r>
          </a:p>
          <a:p>
            <a:r>
              <a:rPr lang="en-US" sz="2900" dirty="0" smtClean="0"/>
              <a:t>Government publications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/>
              <a:t>Unit –IV</a:t>
            </a:r>
            <a:br>
              <a:rPr lang="en-US" sz="2000" b="1" dirty="0" smtClean="0"/>
            </a:br>
            <a:r>
              <a:rPr lang="en-US" sz="2000" b="1" dirty="0" smtClean="0"/>
              <a:t>Information services 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rmAutofit/>
          </a:bodyPr>
          <a:lstStyle/>
          <a:p>
            <a:r>
              <a:rPr lang="en-US" sz="1600" b="1" dirty="0" smtClean="0"/>
              <a:t>1. Introduction</a:t>
            </a:r>
          </a:p>
          <a:p>
            <a:r>
              <a:rPr lang="en-US" sz="1600" dirty="0" smtClean="0"/>
              <a:t>In modern libraries, users need </a:t>
            </a:r>
            <a:r>
              <a:rPr lang="en-US" sz="1600" b="1" dirty="0" smtClean="0"/>
              <a:t>timely and relevant information</a:t>
            </a:r>
            <a:r>
              <a:rPr lang="en-US" sz="1600" dirty="0" smtClean="0"/>
              <a:t> rather than only stored information. To meet this need, libraries provide </a:t>
            </a:r>
            <a:r>
              <a:rPr lang="en-US" sz="1600" b="1" dirty="0" smtClean="0"/>
              <a:t>Current Awareness Service (CAS)</a:t>
            </a:r>
            <a:r>
              <a:rPr lang="en-US" sz="1600" dirty="0" smtClean="0"/>
              <a:t> and </a:t>
            </a:r>
            <a:r>
              <a:rPr lang="en-US" sz="1600" b="1" dirty="0" smtClean="0"/>
              <a:t>Selective Dissemination of Information (SDI)</a:t>
            </a:r>
            <a:r>
              <a:rPr lang="en-US" sz="1600" dirty="0" smtClean="0"/>
              <a:t>. These services help users stay updated with </a:t>
            </a:r>
            <a:r>
              <a:rPr lang="en-US" sz="1600" b="1" dirty="0" smtClean="0"/>
              <a:t>new developments</a:t>
            </a:r>
            <a:r>
              <a:rPr lang="en-US" sz="1600" dirty="0" smtClean="0"/>
              <a:t> in their fields of interest.</a:t>
            </a:r>
          </a:p>
          <a:p>
            <a:r>
              <a:rPr lang="en-US" sz="1600" b="1" dirty="0" smtClean="0"/>
              <a:t>PART A: CURRENT AWARENESS SERVICE (CAS)</a:t>
            </a:r>
          </a:p>
          <a:p>
            <a:r>
              <a:rPr lang="en-US" sz="1600" b="1" dirty="0" smtClean="0"/>
              <a:t>2. Meaning of Current Awareness Service (CAS)</a:t>
            </a:r>
          </a:p>
          <a:p>
            <a:r>
              <a:rPr lang="en-US" sz="1600" b="1" dirty="0" smtClean="0"/>
              <a:t>Current Awareness Service (CAS)</a:t>
            </a:r>
            <a:r>
              <a:rPr lang="en-US" sz="1600" dirty="0" smtClean="0"/>
              <a:t> is a library service designed to </a:t>
            </a:r>
            <a:r>
              <a:rPr lang="en-US" sz="1600" b="1" dirty="0" smtClean="0"/>
              <a:t>inform users about the latest information, new publications, and recent developments</a:t>
            </a:r>
            <a:r>
              <a:rPr lang="en-US" sz="1600" dirty="0" smtClean="0"/>
              <a:t> in various subjects as soon as they are available.</a:t>
            </a:r>
          </a:p>
          <a:p>
            <a:r>
              <a:rPr lang="en-US" sz="1600" b="1" dirty="0" smtClean="0"/>
              <a:t>In simple words:</a:t>
            </a:r>
          </a:p>
          <a:p>
            <a:r>
              <a:rPr lang="en-US" sz="1600" dirty="0" smtClean="0"/>
              <a:t>CAS helps users </a:t>
            </a:r>
            <a:r>
              <a:rPr lang="en-US" sz="1600" b="1" dirty="0" smtClean="0"/>
              <a:t>know what is new</a:t>
            </a:r>
            <a:r>
              <a:rPr lang="en-US" sz="1600" dirty="0" smtClean="0"/>
              <a:t> in their area of interest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r>
              <a:rPr lang="en-US" sz="1900" b="1" dirty="0" smtClean="0"/>
              <a:t>4. Objectives of CAS</a:t>
            </a:r>
          </a:p>
          <a:p>
            <a:r>
              <a:rPr lang="en-US" sz="1900" dirty="0" smtClean="0"/>
              <a:t>The main objectives of CAS are:</a:t>
            </a:r>
          </a:p>
          <a:p>
            <a:r>
              <a:rPr lang="en-US" sz="1900" dirty="0" smtClean="0"/>
              <a:t>To keep users informed about new publications</a:t>
            </a:r>
          </a:p>
          <a:p>
            <a:r>
              <a:rPr lang="en-US" sz="1900" dirty="0" smtClean="0"/>
              <a:t>To save users’ time in searching information</a:t>
            </a:r>
          </a:p>
          <a:p>
            <a:r>
              <a:rPr lang="en-US" sz="1900" dirty="0" smtClean="0"/>
              <a:t>To promote effective use of library resources</a:t>
            </a:r>
          </a:p>
          <a:p>
            <a:r>
              <a:rPr lang="en-US" sz="1900" dirty="0" smtClean="0"/>
              <a:t>To support teaching, learning, and research</a:t>
            </a:r>
          </a:p>
          <a:p>
            <a:r>
              <a:rPr lang="en-US" sz="1900" dirty="0" smtClean="0"/>
              <a:t>To avoid duplication of research work</a:t>
            </a:r>
          </a:p>
          <a:p>
            <a:r>
              <a:rPr lang="en-US" sz="1900" b="1" dirty="0" smtClean="0"/>
              <a:t>5. Characteristics of CAS</a:t>
            </a:r>
          </a:p>
          <a:p>
            <a:r>
              <a:rPr lang="en-US" sz="1900" dirty="0" smtClean="0"/>
              <a:t>General in nature</a:t>
            </a:r>
          </a:p>
          <a:p>
            <a:r>
              <a:rPr lang="en-US" sz="1900" dirty="0" smtClean="0"/>
              <a:t>Provided to a </a:t>
            </a:r>
            <a:r>
              <a:rPr lang="en-US" sz="1900" b="1" dirty="0" smtClean="0"/>
              <a:t>group of users</a:t>
            </a:r>
            <a:endParaRPr lang="en-US" sz="1900" dirty="0" smtClean="0"/>
          </a:p>
          <a:p>
            <a:r>
              <a:rPr lang="en-US" sz="1900" dirty="0" smtClean="0"/>
              <a:t>Focuses on </a:t>
            </a:r>
            <a:r>
              <a:rPr lang="en-US" sz="1900" b="1" dirty="0" smtClean="0"/>
              <a:t>recent information</a:t>
            </a:r>
            <a:endParaRPr lang="en-US" sz="1900" dirty="0" smtClean="0"/>
          </a:p>
          <a:p>
            <a:r>
              <a:rPr lang="en-US" sz="1900" dirty="0" smtClean="0"/>
              <a:t>Regular and continuous service</a:t>
            </a:r>
          </a:p>
          <a:p>
            <a:r>
              <a:rPr lang="en-US" sz="1900" dirty="0" smtClean="0"/>
              <a:t>Same information is supplied to many users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/>
          </a:bodyPr>
          <a:lstStyle/>
          <a:p>
            <a:r>
              <a:rPr lang="en-US" sz="2100" b="1" dirty="0" smtClean="0"/>
              <a:t>Types / Methods of Current Awareness Service</a:t>
            </a:r>
          </a:p>
          <a:p>
            <a:r>
              <a:rPr lang="en-US" sz="2100" b="1" dirty="0" smtClean="0"/>
              <a:t>(a) Display of New Arrivals</a:t>
            </a:r>
          </a:p>
          <a:p>
            <a:r>
              <a:rPr lang="en-US" sz="2100" dirty="0" smtClean="0"/>
              <a:t>New books, journals, and reports are displayed prominently in the library.</a:t>
            </a:r>
          </a:p>
          <a:p>
            <a:r>
              <a:rPr lang="en-US" sz="2100" b="1" dirty="0" smtClean="0"/>
              <a:t>(b) Current Awareness Bulletins</a:t>
            </a:r>
          </a:p>
          <a:p>
            <a:r>
              <a:rPr lang="en-US" sz="2100" dirty="0" smtClean="0"/>
              <a:t>Lists of newly acquired documents circulated to users.</a:t>
            </a:r>
          </a:p>
          <a:p>
            <a:r>
              <a:rPr lang="en-US" sz="2100" b="1" dirty="0" smtClean="0"/>
              <a:t>(c) Table of Contents (TOC) Service</a:t>
            </a:r>
          </a:p>
          <a:p>
            <a:r>
              <a:rPr lang="en-US" sz="2100" dirty="0" smtClean="0"/>
              <a:t>TOCs of newly received journals are circulated or displayed.</a:t>
            </a:r>
          </a:p>
          <a:p>
            <a:r>
              <a:rPr lang="en-US" sz="2100" b="1" dirty="0" smtClean="0"/>
              <a:t>(d) Newspaper Clipping Service</a:t>
            </a:r>
          </a:p>
          <a:p>
            <a:r>
              <a:rPr lang="en-US" sz="2100" dirty="0" smtClean="0"/>
              <a:t>Important news items are collected, classified, and preserved.</a:t>
            </a:r>
          </a:p>
          <a:p>
            <a:r>
              <a:rPr lang="en-US" sz="2100" b="1" dirty="0" smtClean="0"/>
              <a:t>(e) Alerts and Notifications (Digital CAS)</a:t>
            </a:r>
          </a:p>
          <a:p>
            <a:r>
              <a:rPr lang="en-US" sz="2100" dirty="0" smtClean="0"/>
              <a:t>Email alerts, RSS feeds, and website updates.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/>
          </a:bodyPr>
          <a:lstStyle/>
          <a:p>
            <a:r>
              <a:rPr lang="en-US" sz="1700" b="1" dirty="0" smtClean="0"/>
              <a:t>Sources Used in CAS</a:t>
            </a:r>
          </a:p>
          <a:p>
            <a:r>
              <a:rPr lang="en-US" sz="1700" dirty="0" smtClean="0"/>
              <a:t>Current journals and periodicals</a:t>
            </a:r>
          </a:p>
          <a:p>
            <a:r>
              <a:rPr lang="en-US" sz="1700" dirty="0" smtClean="0"/>
              <a:t>Newspapers</a:t>
            </a:r>
          </a:p>
          <a:p>
            <a:r>
              <a:rPr lang="en-US" sz="1700" dirty="0" smtClean="0"/>
              <a:t>Conference proceedings</a:t>
            </a:r>
          </a:p>
          <a:p>
            <a:r>
              <a:rPr lang="en-US" sz="1700" dirty="0" smtClean="0"/>
              <a:t>Online databases</a:t>
            </a:r>
          </a:p>
          <a:p>
            <a:r>
              <a:rPr lang="en-US" sz="1700" dirty="0" smtClean="0"/>
              <a:t>Government publications</a:t>
            </a:r>
          </a:p>
          <a:p>
            <a:endParaRPr lang="en-US" sz="1700" dirty="0" smtClean="0"/>
          </a:p>
          <a:p>
            <a:r>
              <a:rPr lang="en-US" sz="1700" b="1" dirty="0" smtClean="0"/>
              <a:t>. Advantages of CAS</a:t>
            </a:r>
          </a:p>
          <a:p>
            <a:r>
              <a:rPr lang="en-US" sz="1700" dirty="0" smtClean="0"/>
              <a:t>Keeps users updated</a:t>
            </a:r>
          </a:p>
          <a:p>
            <a:r>
              <a:rPr lang="en-US" sz="1700" dirty="0" smtClean="0"/>
              <a:t>Improves research productivity</a:t>
            </a:r>
          </a:p>
          <a:p>
            <a:r>
              <a:rPr lang="en-US" sz="1700" dirty="0" smtClean="0"/>
              <a:t>Encourages frequent library use</a:t>
            </a:r>
          </a:p>
          <a:p>
            <a:r>
              <a:rPr lang="en-US" sz="1700" dirty="0" smtClean="0"/>
              <a:t>Enhances the image of the library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172200"/>
          </a:xfrm>
        </p:spPr>
        <p:txBody>
          <a:bodyPr>
            <a:normAutofit/>
          </a:bodyPr>
          <a:lstStyle/>
          <a:p>
            <a:r>
              <a:rPr lang="en-US" sz="2100" b="1" dirty="0" smtClean="0"/>
              <a:t>PART B: SELECTIVE DISSEMINATION OF INFORMATION (SDI)</a:t>
            </a:r>
          </a:p>
          <a:p>
            <a:r>
              <a:rPr lang="en-US" sz="2100" b="1" dirty="0" smtClean="0"/>
              <a:t>9. Meaning of Selective Dissemination of Information (SDI)</a:t>
            </a:r>
          </a:p>
          <a:p>
            <a:r>
              <a:rPr lang="en-US" sz="2100" b="1" dirty="0" smtClean="0"/>
              <a:t>Selective Dissemination of Information (SDI)</a:t>
            </a:r>
            <a:r>
              <a:rPr lang="en-US" sz="2100" dirty="0" smtClean="0"/>
              <a:t> is a </a:t>
            </a:r>
            <a:r>
              <a:rPr lang="en-US" sz="2100" b="1" dirty="0" smtClean="0"/>
              <a:t>personalized information service</a:t>
            </a:r>
            <a:r>
              <a:rPr lang="en-US" sz="2100" dirty="0" smtClean="0"/>
              <a:t> that provides </a:t>
            </a:r>
            <a:r>
              <a:rPr lang="en-US" sz="2100" b="1" dirty="0" smtClean="0"/>
              <a:t>specific and relevant information</a:t>
            </a:r>
            <a:r>
              <a:rPr lang="en-US" sz="2100" dirty="0" smtClean="0"/>
              <a:t> to individual users based on their </a:t>
            </a:r>
            <a:r>
              <a:rPr lang="en-US" sz="2100" b="1" dirty="0" smtClean="0"/>
              <a:t>interests and needs</a:t>
            </a:r>
            <a:r>
              <a:rPr lang="en-US" sz="2100" dirty="0" smtClean="0"/>
              <a:t>.</a:t>
            </a:r>
          </a:p>
          <a:p>
            <a:r>
              <a:rPr lang="en-US" sz="2100" b="1" dirty="0" smtClean="0"/>
              <a:t>In simple words:</a:t>
            </a:r>
          </a:p>
          <a:p>
            <a:r>
              <a:rPr lang="en-US" sz="2100" dirty="0" smtClean="0"/>
              <a:t>SDI means </a:t>
            </a:r>
            <a:r>
              <a:rPr lang="en-US" sz="2100" b="1" dirty="0" smtClean="0"/>
              <a:t>right information to the right user at the right time</a:t>
            </a:r>
            <a:r>
              <a:rPr lang="en-US" sz="2100" dirty="0" smtClean="0"/>
              <a:t>.</a:t>
            </a:r>
          </a:p>
          <a:p>
            <a:r>
              <a:rPr lang="en-US" sz="2100" b="1" dirty="0" smtClean="0"/>
              <a:t>10. Definition of SDI</a:t>
            </a:r>
          </a:p>
          <a:p>
            <a:r>
              <a:rPr lang="en-US" sz="2100" b="1" dirty="0" smtClean="0"/>
              <a:t>H. P. </a:t>
            </a:r>
            <a:r>
              <a:rPr lang="en-US" sz="2100" b="1" dirty="0" err="1" smtClean="0"/>
              <a:t>Luhn</a:t>
            </a:r>
            <a:r>
              <a:rPr lang="en-US" sz="2100" b="1" dirty="0" smtClean="0"/>
              <a:t> (1958):</a:t>
            </a:r>
            <a:r>
              <a:rPr lang="en-US" sz="2100" dirty="0" smtClean="0"/>
              <a:t/>
            </a:r>
            <a:br>
              <a:rPr lang="en-US" sz="2100" dirty="0" smtClean="0"/>
            </a:br>
            <a:r>
              <a:rPr lang="en-US" sz="2100" i="1" dirty="0" smtClean="0"/>
              <a:t>“SDI is a service that involves selective dissemination of newly published information to users according to their interests.”</a:t>
            </a:r>
            <a:endParaRPr lang="en-US" sz="21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Objectives of SDI</a:t>
            </a:r>
          </a:p>
          <a:p>
            <a:r>
              <a:rPr lang="en-US" sz="1800" dirty="0" smtClean="0"/>
              <a:t>The objectives of SDI are:</a:t>
            </a:r>
          </a:p>
          <a:p>
            <a:r>
              <a:rPr lang="en-US" sz="1800" dirty="0" smtClean="0"/>
              <a:t>To provide customized information</a:t>
            </a:r>
          </a:p>
          <a:p>
            <a:r>
              <a:rPr lang="en-US" sz="1800" dirty="0" smtClean="0"/>
              <a:t>To reduce information overload</a:t>
            </a:r>
          </a:p>
          <a:p>
            <a:r>
              <a:rPr lang="en-US" sz="1800" dirty="0" smtClean="0"/>
              <a:t>To improve research efficiency</a:t>
            </a:r>
          </a:p>
          <a:p>
            <a:r>
              <a:rPr lang="en-US" sz="1800" dirty="0" smtClean="0"/>
              <a:t>To support specialized research</a:t>
            </a:r>
          </a:p>
          <a:p>
            <a:r>
              <a:rPr lang="en-US" sz="1800" dirty="0" smtClean="0"/>
              <a:t>To deliver relevant information quickly</a:t>
            </a:r>
          </a:p>
          <a:p>
            <a:r>
              <a:rPr lang="en-US" sz="1800" b="1" dirty="0" smtClean="0"/>
              <a:t>12. Characteristics of SDI</a:t>
            </a:r>
          </a:p>
          <a:p>
            <a:r>
              <a:rPr lang="en-US" sz="1800" dirty="0" smtClean="0"/>
              <a:t>Personalized service</a:t>
            </a:r>
          </a:p>
          <a:p>
            <a:r>
              <a:rPr lang="en-US" sz="1800" dirty="0" smtClean="0"/>
              <a:t>User-oriented</a:t>
            </a:r>
          </a:p>
          <a:p>
            <a:r>
              <a:rPr lang="en-US" sz="1800" dirty="0" smtClean="0"/>
              <a:t>Based on user profiles</a:t>
            </a:r>
          </a:p>
          <a:p>
            <a:r>
              <a:rPr lang="en-US" sz="1800" dirty="0" smtClean="0"/>
              <a:t>Continuous and systematic</a:t>
            </a:r>
          </a:p>
          <a:p>
            <a:r>
              <a:rPr lang="en-US" sz="1800" dirty="0" smtClean="0"/>
              <a:t>Uses both manual and computerized methods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fontScale="92500" lnSpcReduction="20000"/>
          </a:bodyPr>
          <a:lstStyle/>
          <a:p>
            <a:r>
              <a:rPr lang="en-US" sz="2100" b="1" dirty="0" smtClean="0"/>
              <a:t>Components of SDI (Step by Step Process)</a:t>
            </a:r>
          </a:p>
          <a:p>
            <a:r>
              <a:rPr lang="en-US" sz="2100" b="1" dirty="0" smtClean="0"/>
              <a:t>Step 1: User Profile Creation</a:t>
            </a:r>
          </a:p>
          <a:p>
            <a:r>
              <a:rPr lang="en-US" sz="2100" dirty="0" smtClean="0"/>
              <a:t>Collect information about user’s subject interests</a:t>
            </a:r>
          </a:p>
          <a:p>
            <a:r>
              <a:rPr lang="en-US" sz="2100" dirty="0" smtClean="0"/>
              <a:t>Includes keywords, research area, level of depth</a:t>
            </a:r>
          </a:p>
          <a:p>
            <a:r>
              <a:rPr lang="en-US" sz="2100" b="1" dirty="0" smtClean="0"/>
              <a:t>Step 2: Document Analysis</a:t>
            </a:r>
          </a:p>
          <a:p>
            <a:r>
              <a:rPr lang="en-US" sz="2100" dirty="0" smtClean="0"/>
              <a:t>New documents are analyzed and indexed</a:t>
            </a:r>
          </a:p>
          <a:p>
            <a:r>
              <a:rPr lang="en-US" sz="2100" b="1" dirty="0" smtClean="0"/>
              <a:t>Step 3: Matching Process</a:t>
            </a:r>
          </a:p>
          <a:p>
            <a:r>
              <a:rPr lang="en-US" sz="2100" dirty="0" smtClean="0"/>
              <a:t>User profiles are matched with document content</a:t>
            </a:r>
          </a:p>
          <a:p>
            <a:r>
              <a:rPr lang="en-US" sz="2100" b="1" dirty="0" smtClean="0"/>
              <a:t>Step 4: Information Dissemination</a:t>
            </a:r>
          </a:p>
          <a:p>
            <a:r>
              <a:rPr lang="en-US" sz="2100" dirty="0" smtClean="0"/>
              <a:t>Relevant information is sent to the user</a:t>
            </a:r>
          </a:p>
          <a:p>
            <a:r>
              <a:rPr lang="en-US" sz="2100" b="1" dirty="0" smtClean="0"/>
              <a:t>Step 5: Feedback</a:t>
            </a:r>
          </a:p>
          <a:p>
            <a:r>
              <a:rPr lang="en-US" sz="2100" dirty="0" smtClean="0"/>
              <a:t>User feedback is collected to improve the service</a:t>
            </a:r>
          </a:p>
          <a:p>
            <a:endParaRPr lang="en-US" sz="2100" dirty="0" smtClean="0"/>
          </a:p>
          <a:p>
            <a:r>
              <a:rPr lang="en-US" sz="2100" b="1" dirty="0" smtClean="0"/>
              <a:t>Advantages of SDI</a:t>
            </a:r>
          </a:p>
          <a:p>
            <a:r>
              <a:rPr lang="en-US" sz="2100" dirty="0" smtClean="0"/>
              <a:t>Highly relevant information</a:t>
            </a:r>
          </a:p>
          <a:p>
            <a:r>
              <a:rPr lang="en-US" sz="2100" dirty="0" smtClean="0"/>
              <a:t>Saves users’ time</a:t>
            </a:r>
          </a:p>
          <a:p>
            <a:r>
              <a:rPr lang="en-US" sz="2100" dirty="0" smtClean="0"/>
              <a:t>Increases research quality</a:t>
            </a:r>
          </a:p>
          <a:p>
            <a:r>
              <a:rPr lang="en-US" sz="2100" dirty="0" smtClean="0"/>
              <a:t>Improves user satisfaction</a:t>
            </a:r>
          </a:p>
          <a:p>
            <a:r>
              <a:rPr lang="en-US" sz="2100" dirty="0" smtClean="0"/>
              <a:t>Prevents duplication of effort</a:t>
            </a:r>
          </a:p>
          <a:p>
            <a:endParaRPr lang="en-US" sz="2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Competencies and Skills of a Reference Librarian</a:t>
            </a:r>
          </a:p>
          <a:p>
            <a:r>
              <a:rPr lang="en-US" sz="1800" i="1" dirty="0" smtClean="0"/>
              <a:t>(Step-by-Step Notes)</a:t>
            </a:r>
            <a:endParaRPr lang="en-US" sz="1800" dirty="0" smtClean="0"/>
          </a:p>
          <a:p>
            <a:r>
              <a:rPr lang="en-US" sz="1800" b="1" dirty="0" smtClean="0"/>
              <a:t>1. Introduction</a:t>
            </a:r>
          </a:p>
          <a:p>
            <a:r>
              <a:rPr lang="en-US" sz="1800" dirty="0" smtClean="0"/>
              <a:t>A </a:t>
            </a:r>
            <a:r>
              <a:rPr lang="en-US" sz="1800" b="1" dirty="0" smtClean="0"/>
              <a:t>reference librarian</a:t>
            </a:r>
            <a:r>
              <a:rPr lang="en-US" sz="1800" dirty="0" smtClean="0"/>
              <a:t> plays a vital role in connecting users with the information they need. To perform this role effectively, a reference librarian must possess a combination of </a:t>
            </a:r>
            <a:r>
              <a:rPr lang="en-US" sz="1800" b="1" dirty="0" smtClean="0"/>
              <a:t>professional competencies, technical skills, and personal qualities</a:t>
            </a:r>
            <a:r>
              <a:rPr lang="en-US" sz="1800" dirty="0" smtClean="0"/>
              <a:t>.</a:t>
            </a:r>
          </a:p>
          <a:p>
            <a:r>
              <a:rPr lang="en-US" sz="1800" dirty="0" smtClean="0"/>
              <a:t>In Library and Information Science, </a:t>
            </a:r>
            <a:r>
              <a:rPr lang="en-US" sz="1800" b="1" dirty="0" smtClean="0"/>
              <a:t>competency</a:t>
            </a:r>
            <a:r>
              <a:rPr lang="en-US" sz="1800" dirty="0" smtClean="0"/>
              <a:t> means the </a:t>
            </a:r>
            <a:r>
              <a:rPr lang="en-US" sz="1800" b="1" dirty="0" smtClean="0"/>
              <a:t>ability to apply knowledge, skills, and attitudes</a:t>
            </a:r>
            <a:r>
              <a:rPr lang="en-US" sz="1800" dirty="0" smtClean="0"/>
              <a:t> to perform reference work efficiently.</a:t>
            </a:r>
          </a:p>
          <a:p>
            <a:r>
              <a:rPr lang="en-US" sz="1800" b="1" dirty="0" smtClean="0"/>
              <a:t>2. Meaning of Competencies and Skills</a:t>
            </a:r>
          </a:p>
          <a:p>
            <a:r>
              <a:rPr lang="en-US" sz="1800" b="1" dirty="0" smtClean="0"/>
              <a:t>Competencies: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Broad professional abilities required to perform reference services successfully.</a:t>
            </a:r>
            <a:r>
              <a:rPr lang="en-US" sz="1800" b="1" dirty="0" smtClean="0"/>
              <a:t> skills: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Practical abilities that help in executing day-to-day reference activities.</a:t>
            </a:r>
          </a:p>
          <a:p>
            <a:r>
              <a:rPr lang="en-US" sz="1800" dirty="0" smtClean="0"/>
              <a:t>Together, they ensure </a:t>
            </a:r>
            <a:r>
              <a:rPr lang="en-US" sz="1800" b="1" dirty="0" smtClean="0"/>
              <a:t>high-quality reference and information service</a:t>
            </a:r>
            <a:r>
              <a:rPr lang="en-US" sz="1800" dirty="0" smtClean="0"/>
              <a:t>.</a:t>
            </a:r>
          </a:p>
          <a:p>
            <a:endParaRPr lang="en-US" sz="18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6705600"/>
          </a:xfrm>
        </p:spPr>
        <p:txBody>
          <a:bodyPr>
            <a:normAutofit fontScale="32500" lnSpcReduction="20000"/>
          </a:bodyPr>
          <a:lstStyle/>
          <a:p>
            <a:r>
              <a:rPr lang="en-US" sz="4500" b="1" dirty="0" smtClean="0"/>
              <a:t>3. Core Professional Competencies of a Reference Librarian</a:t>
            </a:r>
          </a:p>
          <a:p>
            <a:r>
              <a:rPr lang="en-US" sz="4500" b="1" dirty="0" smtClean="0"/>
              <a:t>Step 1: Subject Knowledge Competency</a:t>
            </a:r>
          </a:p>
          <a:p>
            <a:r>
              <a:rPr lang="en-US" sz="4500" b="1" dirty="0" smtClean="0"/>
              <a:t>Meaning:</a:t>
            </a:r>
            <a:r>
              <a:rPr lang="en-US" sz="4500" dirty="0" smtClean="0"/>
              <a:t/>
            </a:r>
            <a:br>
              <a:rPr lang="en-US" sz="4500" dirty="0" smtClean="0"/>
            </a:br>
            <a:r>
              <a:rPr lang="en-US" sz="4500" dirty="0" smtClean="0"/>
              <a:t>A reference librarian should have </a:t>
            </a:r>
            <a:r>
              <a:rPr lang="en-US" sz="4500" b="1" dirty="0" smtClean="0"/>
              <a:t>sound knowledge of subjects</a:t>
            </a:r>
            <a:r>
              <a:rPr lang="en-US" sz="4500" dirty="0" smtClean="0"/>
              <a:t> handled by the library.</a:t>
            </a:r>
          </a:p>
          <a:p>
            <a:r>
              <a:rPr lang="en-US" sz="4500" b="1" dirty="0" smtClean="0"/>
              <a:t>Importance:</a:t>
            </a:r>
            <a:endParaRPr lang="en-US" sz="4500" dirty="0" smtClean="0"/>
          </a:p>
          <a:p>
            <a:r>
              <a:rPr lang="en-US" sz="4500" dirty="0" smtClean="0"/>
              <a:t>Helps understand users’ queries</a:t>
            </a:r>
          </a:p>
          <a:p>
            <a:r>
              <a:rPr lang="en-US" sz="4500" dirty="0" smtClean="0"/>
              <a:t>Enables selection of appropriate sources</a:t>
            </a:r>
          </a:p>
          <a:p>
            <a:r>
              <a:rPr lang="en-US" sz="4500" b="1" dirty="0" smtClean="0"/>
              <a:t>Examples:</a:t>
            </a:r>
            <a:r>
              <a:rPr lang="en-US" sz="4500" dirty="0" smtClean="0"/>
              <a:t/>
            </a:r>
            <a:br>
              <a:rPr lang="en-US" sz="4500" dirty="0" smtClean="0"/>
            </a:br>
            <a:r>
              <a:rPr lang="en-US" sz="4500" dirty="0" smtClean="0"/>
              <a:t>Knowledge of social sciences, science, humanities, law, etc.</a:t>
            </a:r>
          </a:p>
          <a:p>
            <a:r>
              <a:rPr lang="en-US" sz="4500" b="1" dirty="0" smtClean="0"/>
              <a:t>Step 2: Knowledge of Reference Sources</a:t>
            </a:r>
          </a:p>
          <a:p>
            <a:r>
              <a:rPr lang="en-US" sz="4500" b="1" dirty="0" smtClean="0"/>
              <a:t>Meaning:</a:t>
            </a:r>
            <a:r>
              <a:rPr lang="en-US" sz="4500" dirty="0" smtClean="0"/>
              <a:t/>
            </a:r>
            <a:br>
              <a:rPr lang="en-US" sz="4500" dirty="0" smtClean="0"/>
            </a:br>
            <a:r>
              <a:rPr lang="en-US" sz="4500" dirty="0" smtClean="0"/>
              <a:t>Ability to identify and use </a:t>
            </a:r>
            <a:r>
              <a:rPr lang="en-US" sz="4500" b="1" dirty="0" smtClean="0"/>
              <a:t>different types of reference sources</a:t>
            </a:r>
            <a:r>
              <a:rPr lang="en-US" sz="4500" dirty="0" smtClean="0"/>
              <a:t>.</a:t>
            </a:r>
            <a:r>
              <a:rPr lang="en-US" sz="4500" b="1" dirty="0" smtClean="0"/>
              <a:t> Includes Knowledge of:</a:t>
            </a:r>
            <a:endParaRPr lang="en-US" sz="4500" dirty="0" smtClean="0"/>
          </a:p>
          <a:p>
            <a:r>
              <a:rPr lang="en-US" sz="4500" dirty="0" smtClean="0"/>
              <a:t>Dictionaries, encyclopedias</a:t>
            </a:r>
          </a:p>
          <a:p>
            <a:r>
              <a:rPr lang="en-US" sz="4500" dirty="0" smtClean="0"/>
              <a:t>Handbooks, directories</a:t>
            </a:r>
          </a:p>
          <a:p>
            <a:r>
              <a:rPr lang="en-US" sz="4500" dirty="0" smtClean="0"/>
              <a:t>Indexing and abstracting tools</a:t>
            </a:r>
          </a:p>
          <a:p>
            <a:r>
              <a:rPr lang="en-US" sz="4500" dirty="0" smtClean="0"/>
              <a:t>Online databases</a:t>
            </a:r>
          </a:p>
          <a:p>
            <a:r>
              <a:rPr lang="en-US" sz="4500" b="1" dirty="0" smtClean="0"/>
              <a:t>Importance:</a:t>
            </a:r>
            <a:r>
              <a:rPr lang="en-US" sz="4500" dirty="0" smtClean="0"/>
              <a:t/>
            </a:r>
            <a:br>
              <a:rPr lang="en-US" sz="4500" dirty="0" smtClean="0"/>
            </a:br>
            <a:r>
              <a:rPr lang="en-US" sz="4500" dirty="0" smtClean="0"/>
              <a:t>This is the </a:t>
            </a:r>
            <a:r>
              <a:rPr lang="en-US" sz="4500" b="1" dirty="0" smtClean="0"/>
              <a:t>core competency</a:t>
            </a:r>
            <a:r>
              <a:rPr lang="en-US" sz="4500" dirty="0" smtClean="0"/>
              <a:t> of reference work.</a:t>
            </a:r>
          </a:p>
          <a:p>
            <a:r>
              <a:rPr lang="en-US" sz="4500" b="1" dirty="0" smtClean="0"/>
              <a:t>Step 3: Information Retrieval Competency</a:t>
            </a:r>
          </a:p>
          <a:p>
            <a:r>
              <a:rPr lang="en-US" sz="4500" b="1" dirty="0" smtClean="0"/>
              <a:t>Meaning:</a:t>
            </a:r>
            <a:r>
              <a:rPr lang="en-US" sz="4500" dirty="0" smtClean="0"/>
              <a:t/>
            </a:r>
            <a:br>
              <a:rPr lang="en-US" sz="4500" dirty="0" smtClean="0"/>
            </a:br>
            <a:r>
              <a:rPr lang="en-US" sz="4500" dirty="0" smtClean="0"/>
              <a:t>Ability to </a:t>
            </a:r>
            <a:r>
              <a:rPr lang="en-US" sz="4500" b="1" dirty="0" smtClean="0"/>
              <a:t>search, locate, and retrieve information</a:t>
            </a:r>
            <a:r>
              <a:rPr lang="en-US" sz="4500" dirty="0" smtClean="0"/>
              <a:t> efficiently.</a:t>
            </a:r>
          </a:p>
          <a:p>
            <a:r>
              <a:rPr lang="en-US" sz="4500" b="1" dirty="0" smtClean="0"/>
              <a:t>Includes:</a:t>
            </a:r>
            <a:endParaRPr lang="en-US" sz="4500" dirty="0" smtClean="0"/>
          </a:p>
          <a:p>
            <a:r>
              <a:rPr lang="en-US" sz="4900" dirty="0" smtClean="0"/>
              <a:t>Search strategies</a:t>
            </a:r>
          </a:p>
          <a:p>
            <a:r>
              <a:rPr lang="en-US" sz="4900" dirty="0" smtClean="0"/>
              <a:t>Use of keywords, subject headings</a:t>
            </a:r>
          </a:p>
          <a:p>
            <a:r>
              <a:rPr lang="en-US" sz="4900" dirty="0" smtClean="0"/>
              <a:t>Boolean operators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/>
              <a:t>Step 4: User Needs Assessment Competency</a:t>
            </a:r>
          </a:p>
          <a:p>
            <a:r>
              <a:rPr lang="en-US" b="1" dirty="0" smtClean="0"/>
              <a:t>Meaning: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Ability to </a:t>
            </a:r>
            <a:r>
              <a:rPr lang="en-US" b="1" dirty="0" smtClean="0"/>
              <a:t>understand what the user really wants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Includes:</a:t>
            </a:r>
            <a:endParaRPr lang="en-US" dirty="0" smtClean="0"/>
          </a:p>
          <a:p>
            <a:r>
              <a:rPr lang="en-US" dirty="0" smtClean="0"/>
              <a:t>Reference interview skills</a:t>
            </a:r>
          </a:p>
          <a:p>
            <a:r>
              <a:rPr lang="en-US" dirty="0" smtClean="0"/>
              <a:t>Asking the right questions</a:t>
            </a:r>
          </a:p>
          <a:p>
            <a:r>
              <a:rPr lang="en-US" dirty="0" smtClean="0"/>
              <a:t>Clarifying vague queries</a:t>
            </a:r>
          </a:p>
          <a:p>
            <a:endParaRPr lang="en-US" dirty="0" smtClean="0"/>
          </a:p>
          <a:p>
            <a:r>
              <a:rPr lang="en-US" b="1" dirty="0" smtClean="0"/>
              <a:t> 4. Technical and Digital Skills</a:t>
            </a:r>
          </a:p>
          <a:p>
            <a:r>
              <a:rPr lang="en-US" b="1" dirty="0" smtClean="0"/>
              <a:t>Step 5: ICT and Digital Literacy Skills</a:t>
            </a:r>
          </a:p>
          <a:p>
            <a:r>
              <a:rPr lang="en-US" b="1" dirty="0" smtClean="0"/>
              <a:t>Meaning: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Ability to use </a:t>
            </a:r>
            <a:r>
              <a:rPr lang="en-US" b="1" dirty="0" smtClean="0"/>
              <a:t>information and communication technologies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Includes:</a:t>
            </a:r>
            <a:endParaRPr lang="en-US" dirty="0" smtClean="0"/>
          </a:p>
          <a:p>
            <a:r>
              <a:rPr lang="en-US" dirty="0" smtClean="0"/>
              <a:t>Online databases</a:t>
            </a:r>
          </a:p>
          <a:p>
            <a:r>
              <a:rPr lang="en-US" dirty="0" smtClean="0"/>
              <a:t>E-journals and e-books</a:t>
            </a:r>
          </a:p>
          <a:p>
            <a:r>
              <a:rPr lang="en-US" dirty="0" smtClean="0"/>
              <a:t>Library automation software</a:t>
            </a:r>
          </a:p>
          <a:p>
            <a:r>
              <a:rPr lang="en-US" dirty="0" smtClean="0"/>
              <a:t>Digital reference tools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>
            <a:normAutofit/>
          </a:bodyPr>
          <a:lstStyle/>
          <a:p>
            <a:r>
              <a:rPr lang="en-US" sz="2100" b="1" dirty="0" smtClean="0"/>
              <a:t>Step 6: Knowledge Organization Skills</a:t>
            </a:r>
          </a:p>
          <a:p>
            <a:r>
              <a:rPr lang="en-US" sz="2100" b="1" dirty="0" smtClean="0"/>
              <a:t>Meaning:</a:t>
            </a:r>
            <a:r>
              <a:rPr lang="en-US" sz="2100" dirty="0" smtClean="0"/>
              <a:t/>
            </a:r>
            <a:br>
              <a:rPr lang="en-US" sz="2100" dirty="0" smtClean="0"/>
            </a:br>
            <a:r>
              <a:rPr lang="en-US" sz="2100" dirty="0" smtClean="0"/>
              <a:t>Ability to organize information for easy retrieval.</a:t>
            </a:r>
          </a:p>
          <a:p>
            <a:r>
              <a:rPr lang="en-US" sz="2100" b="1" dirty="0" smtClean="0"/>
              <a:t>Includes:</a:t>
            </a:r>
            <a:endParaRPr lang="en-US" sz="2100" dirty="0" smtClean="0"/>
          </a:p>
          <a:p>
            <a:r>
              <a:rPr lang="en-US" sz="2100" dirty="0" smtClean="0"/>
              <a:t>Classification systems</a:t>
            </a:r>
          </a:p>
          <a:p>
            <a:r>
              <a:rPr lang="en-US" sz="2100" dirty="0" smtClean="0"/>
              <a:t>Subject headings</a:t>
            </a:r>
          </a:p>
          <a:p>
            <a:r>
              <a:rPr lang="en-US" sz="2100" dirty="0" smtClean="0"/>
              <a:t>Indexing and abstracting</a:t>
            </a:r>
          </a:p>
          <a:p>
            <a:endParaRPr lang="en-US" sz="2100" dirty="0" smtClean="0"/>
          </a:p>
          <a:p>
            <a:r>
              <a:rPr lang="en-US" sz="2100" b="1" dirty="0" smtClean="0"/>
              <a:t>Step 7:Communication Skills</a:t>
            </a:r>
          </a:p>
          <a:p>
            <a:r>
              <a:rPr lang="en-US" sz="2100" b="1" dirty="0" smtClean="0"/>
              <a:t>Meaning:</a:t>
            </a:r>
            <a:r>
              <a:rPr lang="en-US" sz="2100" dirty="0" smtClean="0"/>
              <a:t/>
            </a:r>
            <a:br>
              <a:rPr lang="en-US" sz="2100" dirty="0" smtClean="0"/>
            </a:br>
            <a:r>
              <a:rPr lang="en-US" sz="2100" dirty="0" smtClean="0"/>
              <a:t>Ability to communicate clearly and effectively with users.</a:t>
            </a:r>
          </a:p>
          <a:p>
            <a:r>
              <a:rPr lang="en-US" sz="2100" b="1" dirty="0" smtClean="0"/>
              <a:t>Includes:</a:t>
            </a:r>
            <a:endParaRPr lang="en-US" sz="2100" dirty="0" smtClean="0"/>
          </a:p>
          <a:p>
            <a:r>
              <a:rPr lang="en-US" sz="2100" dirty="0" smtClean="0"/>
              <a:t>Listening skills</a:t>
            </a:r>
          </a:p>
          <a:p>
            <a:r>
              <a:rPr lang="en-US" sz="2100" dirty="0" smtClean="0"/>
              <a:t>Speaking and writing skills</a:t>
            </a:r>
          </a:p>
          <a:p>
            <a:r>
              <a:rPr lang="en-US" sz="2100" dirty="0" smtClean="0"/>
              <a:t>Explaining information simply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74638"/>
            <a:ext cx="5791200" cy="563562"/>
          </a:xfrm>
        </p:spPr>
        <p:txBody>
          <a:bodyPr>
            <a:normAutofit fontScale="90000"/>
          </a:bodyPr>
          <a:lstStyle/>
          <a:p>
            <a:r>
              <a:rPr lang="en-US" sz="1800" b="1" dirty="0" smtClean="0"/>
              <a:t>Unit –V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000" b="1" dirty="0" smtClean="0"/>
              <a:t>Indexing and Abstracting Services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Introduction of Indexing </a:t>
            </a:r>
          </a:p>
          <a:p>
            <a:r>
              <a:rPr lang="en-US" sz="1800" dirty="0" smtClean="0"/>
              <a:t>In modern libraries, </a:t>
            </a:r>
            <a:r>
              <a:rPr lang="en-US" sz="1800" b="1" dirty="0" smtClean="0"/>
              <a:t>users need quick access to relevant information</a:t>
            </a:r>
            <a:r>
              <a:rPr lang="en-US" sz="1800" dirty="0" smtClean="0"/>
              <a:t>. Indexing and abstracting services are </a:t>
            </a:r>
            <a:r>
              <a:rPr lang="en-US" sz="1800" b="1" dirty="0" smtClean="0"/>
              <a:t>essential tools</a:t>
            </a:r>
            <a:r>
              <a:rPr lang="en-US" sz="1800" dirty="0" smtClean="0"/>
              <a:t> that help researchers, students, and professionals </a:t>
            </a:r>
            <a:r>
              <a:rPr lang="en-US" sz="1800" b="1" dirty="0" smtClean="0"/>
              <a:t>find information efficiently</a:t>
            </a:r>
            <a:r>
              <a:rPr lang="en-US" sz="1800" dirty="0" smtClean="0"/>
              <a:t> without going through complete documents.</a:t>
            </a:r>
          </a:p>
          <a:p>
            <a:r>
              <a:rPr lang="en-US" sz="1800" dirty="0" smtClean="0"/>
              <a:t>These services form the backbone of </a:t>
            </a:r>
            <a:r>
              <a:rPr lang="en-US" sz="1800" b="1" dirty="0" smtClean="0"/>
              <a:t>secondary information services</a:t>
            </a:r>
            <a:r>
              <a:rPr lang="en-US" sz="1800" dirty="0" smtClean="0"/>
              <a:t> in libraries.</a:t>
            </a:r>
          </a:p>
          <a:p>
            <a:r>
              <a:rPr lang="en-US" sz="1800" dirty="0" smtClean="0"/>
              <a:t>They are especially important in </a:t>
            </a:r>
            <a:r>
              <a:rPr lang="en-US" sz="1800" b="1" dirty="0" smtClean="0"/>
              <a:t>research, academic, and technical fields</a:t>
            </a:r>
            <a:r>
              <a:rPr lang="en-US" sz="1800" dirty="0" smtClean="0"/>
              <a:t>.</a:t>
            </a:r>
          </a:p>
          <a:p>
            <a:r>
              <a:rPr lang="en-US" sz="1800" b="1" dirty="0" smtClean="0"/>
              <a:t>Meaning</a:t>
            </a:r>
          </a:p>
          <a:p>
            <a:r>
              <a:rPr lang="en-US" sz="1800" b="1" dirty="0" smtClean="0"/>
              <a:t>Indexing Service: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i="1" dirty="0" smtClean="0"/>
              <a:t>A service that provides a systematic list of references to documents, arranged by subjects, authors, titles, or keywords to help users locate information quickly.</a:t>
            </a:r>
          </a:p>
          <a:p>
            <a:endParaRPr lang="en-US" sz="1800" dirty="0" smtClean="0"/>
          </a:p>
          <a:p>
            <a:r>
              <a:rPr lang="en-US" sz="1800" b="1" dirty="0" smtClean="0"/>
              <a:t>In simple terms:</a:t>
            </a:r>
            <a:endParaRPr lang="en-US" sz="1800" dirty="0" smtClean="0"/>
          </a:p>
          <a:p>
            <a:r>
              <a:rPr lang="en-US" sz="1800" b="1" dirty="0" smtClean="0"/>
              <a:t>Indexing</a:t>
            </a:r>
            <a:r>
              <a:rPr lang="en-US" sz="1800" dirty="0" smtClean="0"/>
              <a:t> → Tells you </a:t>
            </a:r>
            <a:r>
              <a:rPr lang="en-US" sz="1800" i="1" dirty="0" smtClean="0"/>
              <a:t>where to find the information</a:t>
            </a:r>
            <a:endParaRPr lang="en-US" sz="18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 lnSpcReduction="10000"/>
          </a:bodyPr>
          <a:lstStyle/>
          <a:p>
            <a:r>
              <a:rPr lang="en-US" sz="2100" b="1" dirty="0" smtClean="0"/>
              <a:t>Characteristics</a:t>
            </a:r>
          </a:p>
          <a:p>
            <a:r>
              <a:rPr lang="en-US" sz="2100" b="1" dirty="0" smtClean="0"/>
              <a:t>Indexing Services</a:t>
            </a:r>
          </a:p>
          <a:p>
            <a:r>
              <a:rPr lang="en-US" sz="2100" dirty="0" smtClean="0"/>
              <a:t>Based on </a:t>
            </a:r>
            <a:r>
              <a:rPr lang="en-US" sz="2100" b="1" dirty="0" smtClean="0"/>
              <a:t>key elements</a:t>
            </a:r>
            <a:r>
              <a:rPr lang="en-US" sz="2100" dirty="0" smtClean="0"/>
              <a:t> of a document (author, subject, keywords)</a:t>
            </a:r>
          </a:p>
          <a:p>
            <a:r>
              <a:rPr lang="en-US" sz="2100" dirty="0" smtClean="0"/>
              <a:t>Systematic and structured</a:t>
            </a:r>
          </a:p>
          <a:p>
            <a:r>
              <a:rPr lang="en-US" sz="2100" dirty="0" smtClean="0"/>
              <a:t>Provides </a:t>
            </a:r>
            <a:r>
              <a:rPr lang="en-US" sz="2100" b="1" dirty="0" smtClean="0"/>
              <a:t>location of information</a:t>
            </a:r>
            <a:endParaRPr lang="en-US" sz="2100" dirty="0" smtClean="0"/>
          </a:p>
          <a:p>
            <a:r>
              <a:rPr lang="en-US" sz="2100" dirty="0" smtClean="0"/>
              <a:t>Can be manual or automated</a:t>
            </a:r>
          </a:p>
          <a:p>
            <a:endParaRPr lang="en-US" sz="2100" dirty="0" smtClean="0"/>
          </a:p>
          <a:p>
            <a:pPr>
              <a:buNone/>
            </a:pPr>
            <a:r>
              <a:rPr lang="en-US" sz="2100" b="1" dirty="0" smtClean="0"/>
              <a:t>      Types of Indexing Services</a:t>
            </a:r>
          </a:p>
          <a:p>
            <a:r>
              <a:rPr lang="en-US" sz="2100" b="1" dirty="0" smtClean="0"/>
              <a:t>Author Index</a:t>
            </a:r>
            <a:r>
              <a:rPr lang="en-US" sz="2100" dirty="0" smtClean="0"/>
              <a:t> – Lists documents by authors</a:t>
            </a:r>
          </a:p>
          <a:p>
            <a:r>
              <a:rPr lang="en-US" sz="2100" b="1" dirty="0" smtClean="0"/>
              <a:t>Title Index</a:t>
            </a:r>
            <a:r>
              <a:rPr lang="en-US" sz="2100" dirty="0" smtClean="0"/>
              <a:t> – Lists documents by titles</a:t>
            </a:r>
          </a:p>
          <a:p>
            <a:r>
              <a:rPr lang="en-US" sz="2100" b="1" dirty="0" smtClean="0"/>
              <a:t>Subject Index</a:t>
            </a:r>
            <a:r>
              <a:rPr lang="en-US" sz="2100" dirty="0" smtClean="0"/>
              <a:t> – Lists documents by subjects or keywords</a:t>
            </a:r>
          </a:p>
          <a:p>
            <a:r>
              <a:rPr lang="en-US" sz="2100" b="1" dirty="0" smtClean="0"/>
              <a:t>Citation Index</a:t>
            </a:r>
            <a:r>
              <a:rPr lang="en-US" sz="2100" dirty="0" smtClean="0"/>
              <a:t> – Shows how documents are cited in other works</a:t>
            </a:r>
          </a:p>
          <a:p>
            <a:r>
              <a:rPr lang="en-US" sz="2100" b="1" dirty="0" smtClean="0"/>
              <a:t>Keyword/Descriptor Index</a:t>
            </a:r>
            <a:r>
              <a:rPr lang="en-US" sz="2100" dirty="0" smtClean="0"/>
              <a:t> – Uses controlled vocabulary for searching</a:t>
            </a:r>
          </a:p>
          <a:p>
            <a:r>
              <a:rPr lang="en-US" sz="2100" b="1" dirty="0" smtClean="0"/>
              <a:t>Example:</a:t>
            </a:r>
            <a:endParaRPr lang="en-US" sz="2100" dirty="0" smtClean="0"/>
          </a:p>
          <a:p>
            <a:r>
              <a:rPr lang="en-US" sz="2100" dirty="0" smtClean="0"/>
              <a:t>Web of Science → Citation index</a:t>
            </a:r>
          </a:p>
          <a:p>
            <a:r>
              <a:rPr lang="en-US" sz="2100" dirty="0" smtClean="0"/>
              <a:t>MEDLINE → Subject and keyword indexing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6096000"/>
          </a:xfrm>
        </p:spPr>
        <p:txBody>
          <a:bodyPr>
            <a:normAutofit fontScale="70000" lnSpcReduction="20000"/>
          </a:bodyPr>
          <a:lstStyle/>
          <a:p>
            <a:r>
              <a:rPr lang="en-US" sz="2600" b="1" dirty="0" smtClean="0"/>
              <a:t>Objectives</a:t>
            </a:r>
          </a:p>
          <a:p>
            <a:r>
              <a:rPr lang="en-US" sz="2600" dirty="0" smtClean="0"/>
              <a:t>The main objectives of indexing and abstracting services are:</a:t>
            </a:r>
          </a:p>
          <a:p>
            <a:r>
              <a:rPr lang="en-US" sz="2600" dirty="0" smtClean="0"/>
              <a:t>To </a:t>
            </a:r>
            <a:r>
              <a:rPr lang="en-US" sz="2600" b="1" dirty="0" smtClean="0"/>
              <a:t>provide quick access</a:t>
            </a:r>
            <a:r>
              <a:rPr lang="en-US" sz="2600" dirty="0" smtClean="0"/>
              <a:t> to relevant literature</a:t>
            </a:r>
          </a:p>
          <a:p>
            <a:r>
              <a:rPr lang="en-US" sz="2600" dirty="0" smtClean="0"/>
              <a:t>To </a:t>
            </a:r>
            <a:r>
              <a:rPr lang="en-US" sz="2600" b="1" dirty="0" smtClean="0"/>
              <a:t>save users’ time</a:t>
            </a:r>
            <a:r>
              <a:rPr lang="en-US" sz="2600" dirty="0" smtClean="0"/>
              <a:t> in searching through large volumes</a:t>
            </a:r>
          </a:p>
          <a:p>
            <a:r>
              <a:rPr lang="en-US" sz="2600" dirty="0" smtClean="0"/>
              <a:t>To </a:t>
            </a:r>
            <a:r>
              <a:rPr lang="en-US" sz="2600" b="1" dirty="0" smtClean="0"/>
              <a:t>organize information systematically</a:t>
            </a:r>
            <a:endParaRPr lang="en-US" sz="2600" dirty="0" smtClean="0"/>
          </a:p>
          <a:p>
            <a:r>
              <a:rPr lang="en-US" sz="2600" dirty="0" smtClean="0"/>
              <a:t>To </a:t>
            </a:r>
            <a:r>
              <a:rPr lang="en-US" sz="2600" b="1" dirty="0" smtClean="0"/>
              <a:t>support research and decision-making</a:t>
            </a:r>
            <a:endParaRPr lang="en-US" sz="2600" dirty="0" smtClean="0"/>
          </a:p>
          <a:p>
            <a:r>
              <a:rPr lang="en-US" sz="2600" dirty="0" smtClean="0"/>
              <a:t>To </a:t>
            </a:r>
            <a:r>
              <a:rPr lang="en-US" sz="2600" b="1" dirty="0" smtClean="0"/>
              <a:t>increase visibility of research work</a:t>
            </a:r>
          </a:p>
          <a:p>
            <a:endParaRPr lang="en-US" sz="2600" dirty="0" smtClean="0"/>
          </a:p>
          <a:p>
            <a:r>
              <a:rPr lang="en-US" sz="2600" b="1" dirty="0" smtClean="0"/>
              <a:t>Functions and Importance</a:t>
            </a:r>
          </a:p>
          <a:p>
            <a:endParaRPr lang="en-US" sz="2600" b="1" dirty="0" smtClean="0"/>
          </a:p>
          <a:p>
            <a:r>
              <a:rPr lang="en-US" sz="2600" b="1" dirty="0" smtClean="0"/>
              <a:t>Functions</a:t>
            </a:r>
          </a:p>
          <a:p>
            <a:r>
              <a:rPr lang="en-US" sz="2600" dirty="0" smtClean="0"/>
              <a:t>Helps locate documents </a:t>
            </a:r>
            <a:r>
              <a:rPr lang="en-US" sz="2600" b="1" dirty="0" smtClean="0"/>
              <a:t>efficiently</a:t>
            </a:r>
            <a:endParaRPr lang="en-US" sz="2600" dirty="0" smtClean="0"/>
          </a:p>
          <a:p>
            <a:r>
              <a:rPr lang="en-US" sz="2600" dirty="0" smtClean="0"/>
              <a:t>Supports </a:t>
            </a:r>
            <a:r>
              <a:rPr lang="en-US" sz="2600" b="1" dirty="0" smtClean="0"/>
              <a:t>current awareness and SDI services</a:t>
            </a:r>
            <a:endParaRPr lang="en-US" sz="2600" dirty="0" smtClean="0"/>
          </a:p>
          <a:p>
            <a:r>
              <a:rPr lang="en-US" sz="2600" dirty="0" smtClean="0"/>
              <a:t>Organizes large volumes of literature</a:t>
            </a:r>
          </a:p>
          <a:p>
            <a:r>
              <a:rPr lang="en-US" sz="2600" dirty="0" smtClean="0"/>
              <a:t>Provides </a:t>
            </a:r>
            <a:r>
              <a:rPr lang="en-US" sz="2600" b="1" dirty="0" smtClean="0"/>
              <a:t>secondary access to primary literature</a:t>
            </a:r>
          </a:p>
          <a:p>
            <a:endParaRPr lang="en-US" sz="2600" dirty="0" smtClean="0"/>
          </a:p>
          <a:p>
            <a:r>
              <a:rPr lang="en-US" sz="2600" b="1" dirty="0" smtClean="0"/>
              <a:t>Importance</a:t>
            </a:r>
          </a:p>
          <a:p>
            <a:r>
              <a:rPr lang="en-US" sz="2600" dirty="0" smtClean="0"/>
              <a:t>Saves time for users and researchers</a:t>
            </a:r>
          </a:p>
          <a:p>
            <a:r>
              <a:rPr lang="en-US" sz="2600" dirty="0" smtClean="0"/>
              <a:t>Increases research productivity</a:t>
            </a:r>
          </a:p>
          <a:p>
            <a:r>
              <a:rPr lang="en-US" sz="2600" dirty="0" smtClean="0"/>
              <a:t>Reduces duplication of effort</a:t>
            </a:r>
          </a:p>
          <a:p>
            <a:r>
              <a:rPr lang="en-US" sz="2600" dirty="0" smtClean="0"/>
              <a:t>Facilitates literature surveys and reviews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6324600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Sources for Indexing</a:t>
            </a:r>
          </a:p>
          <a:p>
            <a:endParaRPr lang="en-US" sz="1800" b="1" dirty="0" smtClean="0"/>
          </a:p>
          <a:p>
            <a:r>
              <a:rPr lang="en-US" sz="1800" b="1" dirty="0" smtClean="0"/>
              <a:t>Journals and periodicals</a:t>
            </a:r>
            <a:endParaRPr lang="en-US" sz="1800" dirty="0" smtClean="0"/>
          </a:p>
          <a:p>
            <a:r>
              <a:rPr lang="en-US" sz="1800" b="1" dirty="0" smtClean="0"/>
              <a:t>Conference proceedings</a:t>
            </a:r>
            <a:endParaRPr lang="en-US" sz="1800" dirty="0" smtClean="0"/>
          </a:p>
          <a:p>
            <a:r>
              <a:rPr lang="en-US" sz="1800" b="1" dirty="0" smtClean="0"/>
              <a:t>Theses and dissertations</a:t>
            </a:r>
            <a:endParaRPr lang="en-US" sz="1800" dirty="0" smtClean="0"/>
          </a:p>
          <a:p>
            <a:r>
              <a:rPr lang="en-US" sz="1800" b="1" dirty="0" smtClean="0"/>
              <a:t>Reports and technical documents</a:t>
            </a:r>
            <a:endParaRPr lang="en-US" sz="1800" dirty="0" smtClean="0"/>
          </a:p>
          <a:p>
            <a:r>
              <a:rPr lang="en-US" sz="1800" b="1" dirty="0" smtClean="0"/>
              <a:t>Online databases</a:t>
            </a:r>
            <a:r>
              <a:rPr lang="en-US" sz="1800" dirty="0" smtClean="0"/>
              <a:t> (Scopus, Web of Science, EBSCO host)</a:t>
            </a:r>
          </a:p>
          <a:p>
            <a:endParaRPr lang="en-US" sz="1800" dirty="0" smtClean="0"/>
          </a:p>
          <a:p>
            <a:r>
              <a:rPr lang="en-US" sz="1800" b="1" dirty="0" smtClean="0"/>
              <a:t>  Methods of Indexing</a:t>
            </a:r>
          </a:p>
          <a:p>
            <a:endParaRPr lang="en-US" sz="1800" b="1" dirty="0" smtClean="0"/>
          </a:p>
          <a:p>
            <a:r>
              <a:rPr lang="en-US" sz="1800" b="1" dirty="0" smtClean="0"/>
              <a:t>Manual Indexing:</a:t>
            </a:r>
            <a:r>
              <a:rPr lang="en-US" sz="1800" dirty="0" smtClean="0"/>
              <a:t> Using index cards, printed indexes, or bibliographies</a:t>
            </a:r>
          </a:p>
          <a:p>
            <a:r>
              <a:rPr lang="en-US" sz="1800" b="1" dirty="0" smtClean="0"/>
              <a:t>Automated Indexing:</a:t>
            </a:r>
            <a:r>
              <a:rPr lang="en-US" sz="1800" dirty="0" smtClean="0"/>
              <a:t> Using software and databases with controlled vocabularies</a:t>
            </a:r>
          </a:p>
          <a:p>
            <a:r>
              <a:rPr lang="en-US" sz="1800" b="1" dirty="0" smtClean="0"/>
              <a:t>Keyword Indexing:</a:t>
            </a:r>
            <a:r>
              <a:rPr lang="en-US" sz="1800" dirty="0" smtClean="0"/>
              <a:t> Using words from the document or subject thesauri</a:t>
            </a:r>
          </a:p>
          <a:p>
            <a:r>
              <a:rPr lang="en-US" sz="1800" b="1" dirty="0" smtClean="0"/>
              <a:t>Citation Indexing:</a:t>
            </a:r>
            <a:r>
              <a:rPr lang="en-US" sz="1800" dirty="0" smtClean="0"/>
              <a:t> Using references cited by authors to create search links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57200"/>
          </a:xfrm>
        </p:spPr>
        <p:txBody>
          <a:bodyPr>
            <a:normAutofit/>
          </a:bodyPr>
          <a:lstStyle/>
          <a:p>
            <a:r>
              <a:rPr lang="en-US" sz="2400" u="sng" dirty="0" smtClean="0"/>
              <a:t>Meaning of Abstracting Service</a:t>
            </a:r>
            <a:endParaRPr lang="en-US" sz="24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715000"/>
          </a:xfrm>
        </p:spPr>
        <p:txBody>
          <a:bodyPr>
            <a:normAutofit fontScale="92500" lnSpcReduction="20000"/>
          </a:bodyPr>
          <a:lstStyle/>
          <a:p>
            <a:r>
              <a:rPr lang="en-US" sz="1900" b="1" dirty="0" smtClean="0"/>
              <a:t>Abstracting Service:</a:t>
            </a:r>
            <a:r>
              <a:rPr lang="en-US" sz="1900" dirty="0" smtClean="0"/>
              <a:t/>
            </a:r>
            <a:br>
              <a:rPr lang="en-US" sz="1900" dirty="0" smtClean="0"/>
            </a:br>
            <a:r>
              <a:rPr lang="en-US" sz="1900" i="1" dirty="0" smtClean="0"/>
              <a:t>A service that provides a concise summary (abstract) of a document’s content, allowing the user to decide whether the document is relevant.</a:t>
            </a:r>
          </a:p>
          <a:p>
            <a:r>
              <a:rPr lang="en-US" sz="1900" b="1" dirty="0" smtClean="0"/>
              <a:t>In simple terms:</a:t>
            </a:r>
            <a:endParaRPr lang="en-US" sz="1900" dirty="0" smtClean="0"/>
          </a:p>
          <a:p>
            <a:r>
              <a:rPr lang="en-US" sz="1900" b="1" dirty="0" smtClean="0"/>
              <a:t>Abstracting</a:t>
            </a:r>
            <a:r>
              <a:rPr lang="en-US" sz="1900" dirty="0" smtClean="0"/>
              <a:t> → Tells you </a:t>
            </a:r>
            <a:r>
              <a:rPr lang="en-US" sz="1900" i="1" dirty="0" smtClean="0"/>
              <a:t>what the information is about</a:t>
            </a:r>
            <a:r>
              <a:rPr lang="en-US" sz="1900" b="1" dirty="0" smtClean="0"/>
              <a:t> </a:t>
            </a:r>
          </a:p>
          <a:p>
            <a:endParaRPr lang="en-US" sz="1900" b="1" dirty="0" smtClean="0"/>
          </a:p>
          <a:p>
            <a:r>
              <a:rPr lang="en-US" sz="1900" b="1" dirty="0" smtClean="0"/>
              <a:t>Objectives</a:t>
            </a:r>
          </a:p>
          <a:p>
            <a:r>
              <a:rPr lang="en-US" sz="1900" dirty="0" smtClean="0"/>
              <a:t>The main objectives of indexing and abstracting services are:</a:t>
            </a:r>
          </a:p>
          <a:p>
            <a:r>
              <a:rPr lang="en-US" sz="1900" dirty="0" smtClean="0"/>
              <a:t>To </a:t>
            </a:r>
            <a:r>
              <a:rPr lang="en-US" sz="1900" b="1" dirty="0" smtClean="0"/>
              <a:t>provide quick access</a:t>
            </a:r>
            <a:r>
              <a:rPr lang="en-US" sz="1900" dirty="0" smtClean="0"/>
              <a:t> to relevant literature</a:t>
            </a:r>
          </a:p>
          <a:p>
            <a:r>
              <a:rPr lang="en-US" sz="1900" dirty="0" smtClean="0"/>
              <a:t>To </a:t>
            </a:r>
            <a:r>
              <a:rPr lang="en-US" sz="1900" b="1" dirty="0" smtClean="0"/>
              <a:t>save users’ time</a:t>
            </a:r>
            <a:r>
              <a:rPr lang="en-US" sz="1900" dirty="0" smtClean="0"/>
              <a:t> in searching through large volumes</a:t>
            </a:r>
          </a:p>
          <a:p>
            <a:r>
              <a:rPr lang="en-US" sz="1900" dirty="0" smtClean="0"/>
              <a:t>To </a:t>
            </a:r>
            <a:r>
              <a:rPr lang="en-US" sz="1900" b="1" dirty="0" smtClean="0"/>
              <a:t>organize information systematically</a:t>
            </a:r>
            <a:endParaRPr lang="en-US" sz="1900" dirty="0" smtClean="0"/>
          </a:p>
          <a:p>
            <a:r>
              <a:rPr lang="en-US" sz="1900" dirty="0" smtClean="0"/>
              <a:t>To </a:t>
            </a:r>
            <a:r>
              <a:rPr lang="en-US" sz="1900" b="1" dirty="0" smtClean="0"/>
              <a:t>support research and decision-making</a:t>
            </a:r>
            <a:endParaRPr lang="en-US" sz="1900" dirty="0" smtClean="0"/>
          </a:p>
          <a:p>
            <a:r>
              <a:rPr lang="en-US" sz="1900" dirty="0" smtClean="0"/>
              <a:t>To </a:t>
            </a:r>
            <a:r>
              <a:rPr lang="en-US" sz="1900" b="1" dirty="0" smtClean="0"/>
              <a:t>increase visibility of research work </a:t>
            </a:r>
          </a:p>
          <a:p>
            <a:endParaRPr lang="en-US" sz="1900" b="1" dirty="0" smtClean="0"/>
          </a:p>
          <a:p>
            <a:r>
              <a:rPr lang="en-US" sz="1900" b="1" dirty="0" smtClean="0"/>
              <a:t>Characteristics</a:t>
            </a:r>
          </a:p>
          <a:p>
            <a:r>
              <a:rPr lang="en-US" sz="1900" b="1" dirty="0" smtClean="0"/>
              <a:t>Abstracting Services</a:t>
            </a:r>
          </a:p>
          <a:p>
            <a:r>
              <a:rPr lang="en-US" sz="1900" dirty="0" smtClean="0"/>
              <a:t>Provides </a:t>
            </a:r>
            <a:r>
              <a:rPr lang="en-US" sz="1900" b="1" dirty="0" smtClean="0"/>
              <a:t>concise summary</a:t>
            </a:r>
            <a:r>
              <a:rPr lang="en-US" sz="1900" dirty="0" smtClean="0"/>
              <a:t> (100–250 words)</a:t>
            </a:r>
          </a:p>
          <a:p>
            <a:r>
              <a:rPr lang="en-US" sz="1900" dirty="0" smtClean="0"/>
              <a:t>Highlights </a:t>
            </a:r>
            <a:r>
              <a:rPr lang="en-US" sz="1900" b="1" dirty="0" smtClean="0"/>
              <a:t>purpose, methods, findings</a:t>
            </a:r>
            <a:endParaRPr lang="en-US" sz="1900" dirty="0" smtClean="0"/>
          </a:p>
          <a:p>
            <a:r>
              <a:rPr lang="en-US" sz="1900" dirty="0" smtClean="0"/>
              <a:t>Helps in </a:t>
            </a:r>
            <a:r>
              <a:rPr lang="en-US" sz="1900" b="1" dirty="0" smtClean="0"/>
              <a:t>evaluating relevance</a:t>
            </a:r>
            <a:endParaRPr lang="en-US" sz="1900" dirty="0" smtClean="0"/>
          </a:p>
          <a:p>
            <a:r>
              <a:rPr lang="en-US" sz="1900" dirty="0" smtClean="0"/>
              <a:t>Can be selective (covering important points)</a:t>
            </a:r>
          </a:p>
          <a:p>
            <a:endParaRPr lang="en-US" sz="1800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248400"/>
          </a:xfrm>
        </p:spPr>
        <p:txBody>
          <a:bodyPr>
            <a:normAutofit lnSpcReduction="10000"/>
          </a:bodyPr>
          <a:lstStyle/>
          <a:p>
            <a:r>
              <a:rPr lang="en-US" sz="2100" b="1" u="sng" dirty="0" smtClean="0"/>
              <a:t>Types of Abstracting Services</a:t>
            </a:r>
          </a:p>
          <a:p>
            <a:r>
              <a:rPr lang="en-US" sz="2100" b="1" dirty="0" smtClean="0"/>
              <a:t>Indicative Abstracts</a:t>
            </a:r>
            <a:r>
              <a:rPr lang="en-US" sz="2100" dirty="0" smtClean="0"/>
              <a:t> – Indicate the topics covered without detailed findings</a:t>
            </a:r>
          </a:p>
          <a:p>
            <a:r>
              <a:rPr lang="en-US" sz="2100" b="1" dirty="0" smtClean="0"/>
              <a:t>Informative Abstracts</a:t>
            </a:r>
            <a:r>
              <a:rPr lang="en-US" sz="2100" dirty="0" smtClean="0"/>
              <a:t> – Summarize the main points, results, and conclusions</a:t>
            </a:r>
          </a:p>
          <a:p>
            <a:r>
              <a:rPr lang="en-US" sz="2100" b="1" dirty="0" smtClean="0"/>
              <a:t>Critical Abstracts</a:t>
            </a:r>
            <a:r>
              <a:rPr lang="en-US" sz="2100" dirty="0" smtClean="0"/>
              <a:t> – Include evaluation or critique along with summary</a:t>
            </a:r>
          </a:p>
          <a:p>
            <a:r>
              <a:rPr lang="en-US" sz="2100" b="1" dirty="0" smtClean="0"/>
              <a:t>Example:</a:t>
            </a:r>
            <a:endParaRPr lang="en-US" sz="2100" dirty="0" smtClean="0"/>
          </a:p>
          <a:p>
            <a:r>
              <a:rPr lang="en-US" sz="2100" dirty="0" err="1" smtClean="0"/>
              <a:t>PubMed</a:t>
            </a:r>
            <a:r>
              <a:rPr lang="en-US" sz="2100" dirty="0" smtClean="0"/>
              <a:t> → Informative abstracts in medical research</a:t>
            </a:r>
          </a:p>
          <a:p>
            <a:r>
              <a:rPr lang="en-US" sz="2100" dirty="0" smtClean="0"/>
              <a:t>Library and Information Science Abstracts (LISA) → Bibliographic abstracts</a:t>
            </a:r>
            <a:r>
              <a:rPr lang="en-US" sz="2100" b="1" dirty="0" smtClean="0"/>
              <a:t> </a:t>
            </a:r>
          </a:p>
          <a:p>
            <a:endParaRPr lang="en-US" sz="2100" b="1" dirty="0" smtClean="0"/>
          </a:p>
          <a:p>
            <a:r>
              <a:rPr lang="en-US" sz="2100" b="1" u="sng" dirty="0" smtClean="0"/>
              <a:t>Sources for Abstracting</a:t>
            </a:r>
          </a:p>
          <a:p>
            <a:r>
              <a:rPr lang="en-US" sz="2100" b="1" dirty="0" smtClean="0"/>
              <a:t>Journals and periodicals</a:t>
            </a:r>
            <a:endParaRPr lang="en-US" sz="2100" dirty="0" smtClean="0"/>
          </a:p>
          <a:p>
            <a:r>
              <a:rPr lang="en-US" sz="2100" b="1" dirty="0" smtClean="0"/>
              <a:t>Conference proceedings</a:t>
            </a:r>
            <a:endParaRPr lang="en-US" sz="2100" dirty="0" smtClean="0"/>
          </a:p>
          <a:p>
            <a:r>
              <a:rPr lang="en-US" sz="2100" b="1" dirty="0" smtClean="0"/>
              <a:t>Theses and dissertations</a:t>
            </a:r>
            <a:endParaRPr lang="en-US" sz="2100" dirty="0" smtClean="0"/>
          </a:p>
          <a:p>
            <a:r>
              <a:rPr lang="en-US" sz="2100" b="1" dirty="0" smtClean="0"/>
              <a:t>Reports and technical documents</a:t>
            </a:r>
            <a:endParaRPr lang="en-US" sz="2100" dirty="0" smtClean="0"/>
          </a:p>
          <a:p>
            <a:r>
              <a:rPr lang="en-US" sz="2100" b="1" dirty="0" smtClean="0"/>
              <a:t>Online databases</a:t>
            </a:r>
            <a:r>
              <a:rPr lang="en-US" sz="2100" dirty="0" smtClean="0"/>
              <a:t> (Scopus, Web of Science, EBSCOhost)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248400"/>
          </a:xfrm>
        </p:spPr>
        <p:txBody>
          <a:bodyPr>
            <a:normAutofit/>
          </a:bodyPr>
          <a:lstStyle/>
          <a:p>
            <a:r>
              <a:rPr lang="en-US" sz="1800" b="1" u="sng" dirty="0" smtClean="0"/>
              <a:t>Functions and Importance of Abstracting Services </a:t>
            </a:r>
          </a:p>
          <a:p>
            <a:endParaRPr lang="en-US" sz="1800" b="1" dirty="0" smtClean="0"/>
          </a:p>
          <a:p>
            <a:r>
              <a:rPr lang="en-US" sz="1800" b="1" dirty="0" smtClean="0"/>
              <a:t>Functions</a:t>
            </a:r>
          </a:p>
          <a:p>
            <a:r>
              <a:rPr lang="en-US" sz="1800" dirty="0" smtClean="0"/>
              <a:t>Helps locate documents </a:t>
            </a:r>
            <a:r>
              <a:rPr lang="en-US" sz="1800" b="1" dirty="0" smtClean="0"/>
              <a:t>efficiently</a:t>
            </a:r>
            <a:endParaRPr lang="en-US" sz="1800" dirty="0" smtClean="0"/>
          </a:p>
          <a:p>
            <a:r>
              <a:rPr lang="en-US" sz="1800" dirty="0" smtClean="0"/>
              <a:t>Supports </a:t>
            </a:r>
            <a:r>
              <a:rPr lang="en-US" sz="1800" b="1" dirty="0" smtClean="0"/>
              <a:t>current awareness and SDI services</a:t>
            </a:r>
            <a:endParaRPr lang="en-US" sz="1800" dirty="0" smtClean="0"/>
          </a:p>
          <a:p>
            <a:r>
              <a:rPr lang="en-US" sz="1800" dirty="0" smtClean="0"/>
              <a:t>Organizes large volumes of literature</a:t>
            </a:r>
          </a:p>
          <a:p>
            <a:r>
              <a:rPr lang="en-US" sz="1800" dirty="0" smtClean="0"/>
              <a:t>Provides </a:t>
            </a:r>
            <a:r>
              <a:rPr lang="en-US" sz="1800" b="1" dirty="0" smtClean="0"/>
              <a:t>secondary access to primary literature</a:t>
            </a:r>
          </a:p>
          <a:p>
            <a:endParaRPr lang="en-US" sz="1800" dirty="0" smtClean="0"/>
          </a:p>
          <a:p>
            <a:r>
              <a:rPr lang="en-US" sz="1800" b="1" dirty="0" smtClean="0"/>
              <a:t>Importance</a:t>
            </a:r>
          </a:p>
          <a:p>
            <a:r>
              <a:rPr lang="en-US" sz="1800" dirty="0" smtClean="0"/>
              <a:t>Saves time for users and researchers</a:t>
            </a:r>
          </a:p>
          <a:p>
            <a:r>
              <a:rPr lang="en-US" sz="1800" dirty="0" smtClean="0"/>
              <a:t>Increases research productivity</a:t>
            </a:r>
          </a:p>
          <a:p>
            <a:r>
              <a:rPr lang="en-US" sz="1800" dirty="0" smtClean="0"/>
              <a:t>Reduces duplication of effort</a:t>
            </a:r>
          </a:p>
          <a:p>
            <a:r>
              <a:rPr lang="en-US" sz="1800" dirty="0" smtClean="0"/>
              <a:t>Facilitates literature surveys and reviews</a:t>
            </a:r>
          </a:p>
          <a:p>
            <a:endParaRPr lang="en-US" sz="1800" dirty="0" smtClean="0"/>
          </a:p>
          <a:p>
            <a:r>
              <a:rPr lang="en-US" sz="1800" b="1" dirty="0" smtClean="0"/>
              <a:t>Conclusion</a:t>
            </a:r>
          </a:p>
          <a:p>
            <a:r>
              <a:rPr lang="en-US" sz="1800" dirty="0" smtClean="0"/>
              <a:t>Indexing and abstracting services are </a:t>
            </a:r>
            <a:r>
              <a:rPr lang="en-US" sz="1800" b="1" dirty="0" smtClean="0"/>
              <a:t>key secondary information tools</a:t>
            </a:r>
            <a:r>
              <a:rPr lang="en-US" sz="1800" dirty="0" smtClean="0"/>
              <a:t> in libraries. They </a:t>
            </a:r>
            <a:r>
              <a:rPr lang="en-US" sz="1800" b="1" dirty="0" smtClean="0"/>
              <a:t>save time, increase efficiency, and improve research quality</a:t>
            </a:r>
            <a:r>
              <a:rPr lang="en-US" sz="1800" dirty="0" smtClean="0"/>
              <a:t>. Combined with reference and information services, they make libraries </a:t>
            </a:r>
            <a:r>
              <a:rPr lang="en-US" sz="1800" b="1" dirty="0" smtClean="0"/>
              <a:t>effective knowledge centers</a:t>
            </a:r>
            <a:r>
              <a:rPr lang="en-US" sz="1800" dirty="0" smtClean="0"/>
              <a:t> in the modern digital era.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2349</Words>
  <Application>Microsoft Office PowerPoint</Application>
  <PresentationFormat>On-screen Show (4:3)</PresentationFormat>
  <Paragraphs>495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Unit -1 Introduction to Information Sources </vt:lpstr>
      <vt:lpstr>Importance of Information Sources </vt:lpstr>
      <vt:lpstr>Slide 3</vt:lpstr>
      <vt:lpstr>Slide 4</vt:lpstr>
      <vt:lpstr>Types of Information Sources</vt:lpstr>
      <vt:lpstr>Slide 6</vt:lpstr>
      <vt:lpstr>Slide 7</vt:lpstr>
      <vt:lpstr>Slide 8</vt:lpstr>
      <vt:lpstr>Unit –II Evaluation of Reference Book Sources</vt:lpstr>
      <vt:lpstr>Criteria for Evaluation of Reference Book Sources </vt:lpstr>
      <vt:lpstr>Slide 11</vt:lpstr>
      <vt:lpstr>Slide 12</vt:lpstr>
      <vt:lpstr>Slide 13</vt:lpstr>
      <vt:lpstr>Slide 14</vt:lpstr>
      <vt:lpstr>Unit –III REFERENCE AND INFORMATION SERVICES </vt:lpstr>
      <vt:lpstr>Slide 16</vt:lpstr>
      <vt:lpstr>Slide 17</vt:lpstr>
      <vt:lpstr>Slide 18</vt:lpstr>
      <vt:lpstr>Slide 19</vt:lpstr>
      <vt:lpstr>Unit –IV Information services 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Unit –V Indexing and Abstracting Services</vt:lpstr>
      <vt:lpstr>Slide 32</vt:lpstr>
      <vt:lpstr>Slide 33</vt:lpstr>
      <vt:lpstr>Slide 34</vt:lpstr>
      <vt:lpstr>Meaning of Abstracting Service</vt:lpstr>
      <vt:lpstr>Slide 36</vt:lpstr>
      <vt:lpstr>Slide 37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REFERENCE SERVICE</dc:title>
  <dc:creator>ushaa lis</dc:creator>
  <cp:lastModifiedBy>ushaa lis</cp:lastModifiedBy>
  <cp:revision>73</cp:revision>
  <dcterms:created xsi:type="dcterms:W3CDTF">2006-08-16T00:00:00Z</dcterms:created>
  <dcterms:modified xsi:type="dcterms:W3CDTF">2026-01-30T06:03:44Z</dcterms:modified>
</cp:coreProperties>
</file>